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4"/>
  </p:notesMasterIdLst>
  <p:sldIdLst>
    <p:sldId id="256" r:id="rId2"/>
    <p:sldId id="258" r:id="rId3"/>
    <p:sldId id="259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93" r:id="rId15"/>
    <p:sldId id="273" r:id="rId16"/>
    <p:sldId id="294" r:id="rId17"/>
    <p:sldId id="274" r:id="rId18"/>
    <p:sldId id="275" r:id="rId19"/>
    <p:sldId id="276" r:id="rId20"/>
    <p:sldId id="292" r:id="rId21"/>
    <p:sldId id="277" r:id="rId22"/>
    <p:sldId id="29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2222" autoAdjust="0"/>
  </p:normalViewPr>
  <p:slideViewPr>
    <p:cSldViewPr snapToGrid="0">
      <p:cViewPr varScale="1">
        <p:scale>
          <a:sx n="64" d="100"/>
          <a:sy n="64" d="100"/>
        </p:scale>
        <p:origin x="134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F91EA-851E-445D-B910-BDC094B67772}" type="datetimeFigureOut">
              <a:rPr lang="en-MY" smtClean="0"/>
              <a:pPr/>
              <a:t>31/12/2022</a:t>
            </a:fld>
            <a:endParaRPr lang="en-MY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MY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M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3A4204-FF64-427B-8D72-608BBD45CB4E}" type="slidenum">
              <a:rPr lang="en-MY" smtClean="0"/>
              <a:pPr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0073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Referring to Case 1 and Case 2 discussed previously, how do you classify these 2 cases? Is it cluster or sporadic?</a:t>
            </a:r>
            <a:endParaRPr dirty="0"/>
          </a:p>
        </p:txBody>
      </p:sp>
      <p:sp>
        <p:nvSpPr>
          <p:cNvPr id="126" name="Google Shape;12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Some compounds were detected in the aerosol , but not in the e-cigarette solution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which indicates they were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produced during the vaporization process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 algn="just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he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chemical reaction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of the compounds in the samples at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certain temperature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can result in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formation of secondary and possibly tertiary reaction products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that may have a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detrimental effect on the </a:t>
            </a:r>
            <a:r>
              <a:rPr lang="en-US" sz="12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lungs</a:t>
            </a:r>
            <a:r>
              <a:rPr lang="en-US" sz="1200" baseline="300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Wentai</a:t>
            </a:r>
            <a:r>
              <a:rPr lang="en-US" sz="1200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L., et al, 2015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or even with </a:t>
            </a:r>
            <a:r>
              <a:rPr lang="en-US" sz="12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completely unknown or enhanced toxicity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61" name="Google Shape;261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A study by Wang et al (2017) show significant amounts </a:t>
            </a:r>
            <a:r>
              <a:rPr lang="en-US" sz="1200" b="1" dirty="0"/>
              <a:t>of formaldehyde and acetaldehyde </a:t>
            </a:r>
            <a:r>
              <a:rPr lang="en-US" sz="1200" dirty="0"/>
              <a:t>were detected </a:t>
            </a:r>
            <a:r>
              <a:rPr lang="en-US" sz="1200" b="1" dirty="0"/>
              <a:t>at reactor temperatures 215˚C </a:t>
            </a:r>
            <a:r>
              <a:rPr lang="en-US" sz="1200" dirty="0"/>
              <a:t>for both PG and </a:t>
            </a:r>
            <a:r>
              <a:rPr lang="en-US" sz="1200" dirty="0" err="1"/>
              <a:t>GL</a:t>
            </a:r>
            <a:r>
              <a:rPr lang="en-US" sz="1200" baseline="30000" dirty="0" err="1"/>
              <a:t>Wang</a:t>
            </a:r>
            <a:r>
              <a:rPr lang="en-US" sz="1200" baseline="30000" dirty="0"/>
              <a:t> P et al., 2017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30000" dirty="0"/>
          </a:p>
          <a:p>
            <a:r>
              <a:rPr lang="en-US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Common vaping temperatures are in the range</a:t>
            </a:r>
            <a:r>
              <a:rPr lang="en-US" b="1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 390°F to 480°F (200°C to 250°C )</a:t>
            </a:r>
            <a:r>
              <a:rPr lang="en-US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, with the temperature usually adjusted quickly in increments of 10°F (5°C).</a:t>
            </a:r>
            <a:endParaRPr lang="en-US" b="0" i="0" dirty="0">
              <a:solidFill>
                <a:srgbClr val="202020"/>
              </a:solidFill>
              <a:effectLst/>
              <a:latin typeface="Helvetica" panose="020B0604020202020204" pitchFamily="34" charset="0"/>
            </a:endParaRPr>
          </a:p>
          <a:p>
            <a:endParaRPr lang="en-US" b="0" i="0" dirty="0">
              <a:solidFill>
                <a:srgbClr val="202020"/>
              </a:solidFill>
              <a:effectLst/>
              <a:latin typeface="Helvetica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i="0" dirty="0">
                <a:solidFill>
                  <a:srgbClr val="202124"/>
                </a:solidFill>
                <a:effectLst/>
              </a:rPr>
              <a:t>The International Agency for Research on Cancer (IARC) classifies</a:t>
            </a:r>
            <a:r>
              <a:rPr lang="en-US" sz="1200" b="1" i="0" dirty="0">
                <a:solidFill>
                  <a:srgbClr val="202124"/>
                </a:solidFill>
                <a:effectLst/>
              </a:rPr>
              <a:t> formaldehyde as a human carcinogen 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30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1" name="Google Shape;27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There are </a:t>
            </a:r>
            <a:endParaRPr dirty="0"/>
          </a:p>
        </p:txBody>
      </p:sp>
      <p:sp>
        <p:nvSpPr>
          <p:cNvPr id="281" name="Google Shape;28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81" name="Google Shape;281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403214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solidFill>
                  <a:schemeClr val="tx1"/>
                </a:solidFill>
              </a:rPr>
              <a:t>Additional analyses are needed to establish whether a causal link exists between inhaled vitamin E acetate exposure &amp; EVALI. According to these &amp; other published data, using THC-containing products with vitamin E acetate appears to be associated with EVALI; however, it is possible that more than one compound or ingredient could be a cause of lung injury, &amp; evidence is not yet sufficient to rule out contribution of other toxicants.</a:t>
            </a:r>
          </a:p>
        </p:txBody>
      </p:sp>
      <p:sp>
        <p:nvSpPr>
          <p:cNvPr id="292" name="Google Shape;292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292" name="Google Shape;292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3674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This data justify the need to conduct chemical analysis or chemical profiling in EVALI cases.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Although majority (86%) of the EVALI patient during the outbreak in USA have been reported using THC containing e-cigarette BUT 14% of the patient were using exclusive nicotine containing product.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Therefore, </a:t>
            </a:r>
            <a:r>
              <a:rPr lang="en-US" sz="1200" dirty="0">
                <a:solidFill>
                  <a:schemeClr val="tx1"/>
                </a:solidFill>
              </a:rPr>
              <a:t>contribution of chemicals of concerns in EVALI cases has been studied including chemicals in either THC- or non-THC-containing products. </a:t>
            </a:r>
            <a:endParaRPr lang="en-US" dirty="0">
              <a:solidFill>
                <a:schemeClr val="tx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99" name="Google Shape;2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qualitative and quantitative analyses of e-liquids and aerosols are, however, limited by several different factors (such as the unavailability of standards for the individual chemical substances, and detection and determination limits with state-of-the-art instrumentation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13" name="Google Shape;313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48939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Refer </a:t>
            </a:r>
            <a:r>
              <a:rPr lang="en-MY" dirty="0"/>
              <a:t>GARIS PANDUAN NOTIFIKASI PENYAKIT BERKAITAN PENGGUNAAN ROKOK ELEKTRONIK chapter 8.0 page 21</a:t>
            </a:r>
            <a:br>
              <a:rPr lang="en-MY" dirty="0"/>
            </a:br>
            <a:r>
              <a:rPr lang="en-MY" dirty="0"/>
              <a:t>Based on definition in the guideline, both cases have no epidemiological link (different brand) therefore cannot be categorized as cluster case. Each case is sporadic.</a:t>
            </a:r>
            <a:endParaRPr dirty="0"/>
          </a:p>
        </p:txBody>
      </p:sp>
      <p:sp>
        <p:nvSpPr>
          <p:cNvPr id="136" name="Google Shape;1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1" name="Google Shape;32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00" name="Google Shape;20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5" name="Google Shape;215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+mj-lt"/>
              <a:buNone/>
            </a:pPr>
            <a:r>
              <a:rPr lang="en-US" sz="2000" dirty="0"/>
              <a:t>Refer </a:t>
            </a:r>
            <a:r>
              <a:rPr lang="en-MY" sz="2000" dirty="0"/>
              <a:t>GARIS PANDUAN NOTIFIKASI PENYAKIT BERKAITAN PENGGUNAAN ROKOK ELEKTRONIK chapter 7.0 </a:t>
            </a:r>
            <a:r>
              <a:rPr lang="en-MY" sz="3200" dirty="0" err="1"/>
              <a:t>Prosedur</a:t>
            </a:r>
            <a:r>
              <a:rPr lang="en-MY" sz="3200" dirty="0"/>
              <a:t> </a:t>
            </a:r>
            <a:r>
              <a:rPr lang="en-MY" sz="3200" dirty="0" err="1"/>
              <a:t>Pengambilan</a:t>
            </a:r>
            <a:r>
              <a:rPr lang="en-MY" sz="3200" dirty="0"/>
              <a:t> </a:t>
            </a:r>
            <a:r>
              <a:rPr lang="en-MY" sz="3200" dirty="0" err="1"/>
              <a:t>Sampel</a:t>
            </a:r>
            <a:r>
              <a:rPr lang="en-MY" sz="3200" dirty="0"/>
              <a:t>,</a:t>
            </a:r>
            <a:r>
              <a:rPr lang="en-MY" sz="2000" dirty="0"/>
              <a:t> page 18</a:t>
            </a:r>
            <a:br>
              <a:rPr lang="en-MY" sz="2000" dirty="0"/>
            </a:br>
            <a:endParaRPr lang="en-MY" sz="20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16" name="Google Shape;216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When you send the sample for analysis, what type of chemicals do you expect as a result from the analysis?</a:t>
            </a:r>
            <a:endParaRPr dirty="0"/>
          </a:p>
        </p:txBody>
      </p:sp>
      <p:sp>
        <p:nvSpPr>
          <p:cNvPr id="229" name="Google Shape;22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For the time being, potential toxicant in e-liquid that can be tested include Propylene Glycol (PG), Vegetable Glycerin (VG), Vitamin A Acetate, Cannabidiol (CBD), Tetrahydro cannabinoid (THC) and nicotine. However, if you want to identify chemicals in flavoring agents, request must be made to conduct chemical profiling.</a:t>
            </a:r>
            <a:endParaRPr dirty="0"/>
          </a:p>
        </p:txBody>
      </p:sp>
      <p:sp>
        <p:nvSpPr>
          <p:cNvPr id="237" name="Google Shape;23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5" name="Google Shape;245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 algn="just">
              <a:buFont typeface="Arial" panose="020B0604020202020204" pitchFamily="34" charset="0"/>
              <a:buNone/>
            </a:pPr>
            <a:r>
              <a:rPr lang="en-US" sz="1200" b="0" i="0" dirty="0">
                <a:solidFill>
                  <a:srgbClr val="3D3D3D"/>
                </a:solidFill>
                <a:effectLst/>
                <a:cs typeface="Arial" panose="020B0604020202020204" pitchFamily="34" charset="0"/>
              </a:rPr>
              <a:t>E-</a:t>
            </a:r>
            <a:r>
              <a:rPr lang="en-US" sz="1200" dirty="0">
                <a:solidFill>
                  <a:srgbClr val="3D3D3D"/>
                </a:solidFill>
                <a:cs typeface="Arial" panose="020B0604020202020204" pitchFamily="34" charset="0"/>
              </a:rPr>
              <a:t>cig</a:t>
            </a:r>
            <a:r>
              <a:rPr lang="en-US" sz="1200" b="0" i="0" dirty="0">
                <a:solidFill>
                  <a:srgbClr val="3D3D3D"/>
                </a:solidFill>
                <a:effectLst/>
                <a:cs typeface="Arial" panose="020B0604020202020204" pitchFamily="34" charset="0"/>
              </a:rPr>
              <a:t>arette and Vaping product use </a:t>
            </a:r>
            <a:r>
              <a:rPr lang="en-US" sz="1200" dirty="0">
                <a:solidFill>
                  <a:srgbClr val="3D3D3D"/>
                </a:solidFill>
                <a:cs typeface="Arial" panose="020B0604020202020204" pitchFamily="34" charset="0"/>
              </a:rPr>
              <a:t>A</a:t>
            </a:r>
            <a:r>
              <a:rPr lang="en-US" sz="1200" b="0" i="0" dirty="0">
                <a:solidFill>
                  <a:srgbClr val="3D3D3D"/>
                </a:solidFill>
                <a:effectLst/>
                <a:cs typeface="Arial" panose="020B0604020202020204" pitchFamily="34" charset="0"/>
              </a:rPr>
              <a:t>ssociated Lung Injury (EVALI) is likely caused by a chemical exposure through vaping’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1200" dirty="0">
                <a:cs typeface="Arial" panose="020B0604020202020204" pitchFamily="34" charset="0"/>
              </a:rPr>
              <a:t>Vaping is the inhalation of a heated aerosol that is delivered through an electronic nicotine delivery system (ENDS) referred to as e-cigarettes, vape pens, or “vapes”</a:t>
            </a:r>
            <a:r>
              <a:rPr lang="en-US" sz="1200" b="0" i="0" dirty="0">
                <a:solidFill>
                  <a:schemeClr val="tx1"/>
                </a:solidFill>
                <a:effectLst/>
                <a:ea typeface="Open Sans" panose="020B0606030504020204" pitchFamily="34" charset="0"/>
                <a:cs typeface="Arial" panose="020B0604020202020204" pitchFamily="34" charset="0"/>
              </a:rPr>
              <a:t> </a:t>
            </a:r>
          </a:p>
          <a:p>
            <a:pPr marL="0" indent="0" algn="just">
              <a:buFont typeface="Arial" panose="020B0604020202020204" pitchFamily="34" charset="0"/>
              <a:buNone/>
            </a:pPr>
            <a:endParaRPr lang="en-US" sz="1200" b="0" i="0" dirty="0">
              <a:solidFill>
                <a:srgbClr val="3D3D3D"/>
              </a:solidFill>
              <a:effectLst/>
              <a:cs typeface="Arial" panose="020B0604020202020204" pitchFamily="34" charset="0"/>
            </a:endParaRPr>
          </a:p>
          <a:p>
            <a:pPr marL="0" indent="0" algn="l">
              <a:buNone/>
            </a:pPr>
            <a:endParaRPr lang="en-US" sz="800" b="0" i="0" dirty="0">
              <a:solidFill>
                <a:srgbClr val="3D3D3D"/>
              </a:solidFill>
              <a:effectLst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3" name="Google Shape;25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s slide layout">
  <p:cSld name="Contents slide layout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9"/>
          <p:cNvSpPr txBox="1">
            <a:spLocks noGrp="1"/>
          </p:cNvSpPr>
          <p:nvPr>
            <p:ph type="body" idx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marR="0" lvl="0" indent="-22860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62626"/>
              </a:buClr>
              <a:buSzPts val="5400"/>
              <a:buFont typeface="Arial"/>
              <a:buNone/>
              <a:defRPr sz="5400" b="0" i="0" u="none" strike="noStrike" cap="non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06989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4EFB2-94C5-4AF7-8634-0C9F934D8B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9847" y="1298448"/>
            <a:ext cx="7501497" cy="3255264"/>
          </a:xfrm>
        </p:spPr>
        <p:txBody>
          <a:bodyPr>
            <a:noAutofit/>
          </a:bodyPr>
          <a:lstStyle/>
          <a:p>
            <a:r>
              <a:rPr lang="en-US" sz="36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Training of Core Trainers on </a:t>
            </a:r>
            <a:br>
              <a:rPr lang="en-US" sz="36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Clinical Practice Guidelines (CPG) </a:t>
            </a:r>
            <a:br>
              <a:rPr lang="en-MY" sz="3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b="1" dirty="0">
                <a:effectLst/>
                <a:latin typeface="Tahom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Management of E-Cigarette or Vaping Product Use-Associated Lung Injury (EVALI)</a:t>
            </a:r>
            <a:endParaRPr lang="en-MY" sz="3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DF9F662-EABE-441E-9921-9FB7BF2B7A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Case Discussion 3</a:t>
            </a:r>
            <a:endParaRPr lang="en-MY" sz="32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4311A1-4BEB-4BCF-B215-CB55730B2A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3309" y="2359700"/>
            <a:ext cx="2919725" cy="449500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1F9702B-F9D9-4CA2-AC27-14A5DBB12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9853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4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lt1"/>
                </a:solidFill>
              </a:rPr>
              <a:t>Answer 4.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 err="1">
                <a:solidFill>
                  <a:schemeClr val="lt1"/>
                </a:solidFill>
              </a:rPr>
              <a:t>Aetiology</a:t>
            </a:r>
            <a:r>
              <a:rPr lang="en-US" b="1" dirty="0">
                <a:solidFill>
                  <a:schemeClr val="lt1"/>
                </a:solidFill>
              </a:rPr>
              <a:t> </a:t>
            </a:r>
            <a:endParaRPr b="1" dirty="0">
              <a:solidFill>
                <a:schemeClr val="lt1"/>
              </a:solidFill>
            </a:endParaRPr>
          </a:p>
        </p:txBody>
      </p:sp>
      <p:sp>
        <p:nvSpPr>
          <p:cNvPr id="256" name="Google Shape;256;p14"/>
          <p:cNvSpPr txBox="1">
            <a:spLocks noGrp="1"/>
          </p:cNvSpPr>
          <p:nvPr>
            <p:ph type="body" idx="1"/>
          </p:nvPr>
        </p:nvSpPr>
        <p:spPr>
          <a:xfrm>
            <a:off x="3869268" y="785452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18288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3200" baseline="30000" dirty="0">
              <a:solidFill>
                <a:schemeClr val="dk1"/>
              </a:solidFill>
            </a:endParaRPr>
          </a:p>
          <a:p>
            <a:pPr marL="43688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Font typeface="Arial" panose="020B0604020202020204" pitchFamily="34" charset="0"/>
              <a:buChar char="•"/>
            </a:pPr>
            <a:r>
              <a:rPr lang="en-US" sz="3200" dirty="0"/>
              <a:t>E-cig is a device that produces an </a:t>
            </a:r>
            <a:r>
              <a:rPr lang="en-US" sz="3200" b="1" dirty="0">
                <a:solidFill>
                  <a:schemeClr val="accent1"/>
                </a:solidFill>
              </a:rPr>
              <a:t>aerosol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by heating </a:t>
            </a:r>
            <a:r>
              <a:rPr lang="en-US" sz="3200" b="1" u="sng" dirty="0"/>
              <a:t>a liquid which contains a solvent in one or more </a:t>
            </a:r>
            <a:r>
              <a:rPr lang="en-US" sz="3200" b="1" u="sng" dirty="0" err="1"/>
              <a:t>flavourings</a:t>
            </a:r>
            <a:r>
              <a:rPr lang="en-US" sz="3200" b="1" u="sng" dirty="0"/>
              <a:t>, with or without nicotine (also known as e-liquid).</a:t>
            </a:r>
          </a:p>
          <a:p>
            <a:pPr marL="43688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Font typeface="Arial" panose="020B0604020202020204" pitchFamily="34" charset="0"/>
              <a:buChar char="•"/>
            </a:pPr>
            <a:endParaRPr dirty="0"/>
          </a:p>
          <a:p>
            <a:pPr marL="436880" lvl="0" indent="-45720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accent1"/>
                </a:solidFill>
              </a:rPr>
              <a:t>Aerosol</a:t>
            </a:r>
            <a:r>
              <a:rPr lang="en-US" sz="3200" dirty="0"/>
              <a:t> from e-cig may contain </a:t>
            </a:r>
            <a:r>
              <a:rPr lang="en-US" sz="3200" b="1" u="sng" dirty="0"/>
              <a:t>different chemical composition</a:t>
            </a:r>
            <a:r>
              <a:rPr lang="en-US" sz="3200" dirty="0"/>
              <a:t> subject to </a:t>
            </a:r>
            <a:r>
              <a:rPr lang="en-US" sz="3200" b="1" u="sng" dirty="0"/>
              <a:t>device type, voltage used &amp; e-liquid content</a:t>
            </a:r>
            <a:r>
              <a:rPr lang="en-US" sz="3200" dirty="0"/>
              <a:t>.</a:t>
            </a:r>
            <a:endParaRPr sz="3200" baseline="30000" dirty="0"/>
          </a:p>
          <a:p>
            <a:pPr marL="18288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endParaRPr sz="3200" baseline="30000" dirty="0">
              <a:solidFill>
                <a:schemeClr val="dk1"/>
              </a:solidFill>
            </a:endParaRPr>
          </a:p>
        </p:txBody>
      </p:sp>
      <p:sp>
        <p:nvSpPr>
          <p:cNvPr id="257" name="Google Shape;257;p14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BAD2"/>
              </a:buClr>
              <a:buSzPts val="1200"/>
              <a:buFont typeface="Corbe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40BAD2"/>
                </a:solidFill>
                <a:latin typeface="Corbel"/>
                <a:ea typeface="Corbel"/>
                <a:cs typeface="Corbel"/>
                <a:sym typeface="Corbe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0BAD2"/>
                </a:buClr>
                <a:buSzPts val="1200"/>
                <a:buFont typeface="Corbel"/>
                <a:buNone/>
              </a:pPr>
              <a:t>10</a:t>
            </a:fld>
            <a:endParaRPr sz="1200" b="1" i="0" u="none" strike="noStrike" cap="none">
              <a:solidFill>
                <a:srgbClr val="40BAD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" name="Google Shape;205;p8">
            <a:extLst>
              <a:ext uri="{FF2B5EF4-FFF2-40B4-BE49-F238E27FC236}">
                <a16:creationId xmlns:a16="http://schemas.microsoft.com/office/drawing/2014/main" id="{731ED6D0-1800-4537-A89C-3552C9CD16B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15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lt1"/>
                </a:solidFill>
              </a:rPr>
              <a:t>Answer 4. Aetiology</a:t>
            </a:r>
            <a:r>
              <a:rPr lang="en-US" sz="2000" b="1" dirty="0">
                <a:solidFill>
                  <a:schemeClr val="lt1"/>
                </a:solidFill>
              </a:rPr>
              <a:t>-2</a:t>
            </a:r>
            <a:endParaRPr sz="2000" b="1" dirty="0">
              <a:solidFill>
                <a:schemeClr val="lt1"/>
              </a:solidFill>
            </a:endParaRPr>
          </a:p>
        </p:txBody>
      </p:sp>
      <p:sp>
        <p:nvSpPr>
          <p:cNvPr id="264" name="Google Shape;264;p15"/>
          <p:cNvSpPr txBox="1">
            <a:spLocks noGrp="1"/>
          </p:cNvSpPr>
          <p:nvPr>
            <p:ph type="body" idx="1"/>
          </p:nvPr>
        </p:nvSpPr>
        <p:spPr>
          <a:xfrm>
            <a:off x="3646053" y="618837"/>
            <a:ext cx="7993625" cy="13369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2800" dirty="0">
                <a:solidFill>
                  <a:schemeClr val="tx1"/>
                </a:solidFill>
              </a:rPr>
              <a:t>Generally, e-liquid constitutes varying ratios of vegetable glycerin (VG), propylene glycol (PG), nicotine &amp; </a:t>
            </a:r>
            <a:r>
              <a:rPr lang="en-US" sz="2800" dirty="0" err="1">
                <a:solidFill>
                  <a:schemeClr val="tx1"/>
                </a:solidFill>
              </a:rPr>
              <a:t>flavouring</a:t>
            </a:r>
            <a:r>
              <a:rPr lang="en-US" sz="2800" dirty="0">
                <a:solidFill>
                  <a:schemeClr val="tx1"/>
                </a:solidFill>
              </a:rPr>
              <a:t> agents. </a:t>
            </a:r>
            <a:endParaRPr sz="2800" dirty="0">
              <a:solidFill>
                <a:schemeClr val="tx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endParaRPr sz="2800" dirty="0">
              <a:solidFill>
                <a:schemeClr val="dk1"/>
              </a:solidFill>
            </a:endParaRPr>
          </a:p>
        </p:txBody>
      </p:sp>
      <p:sp>
        <p:nvSpPr>
          <p:cNvPr id="265" name="Google Shape;265;p15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11</a:t>
            </a:fld>
            <a:endParaRPr/>
          </a:p>
        </p:txBody>
      </p:sp>
      <p:pic>
        <p:nvPicPr>
          <p:cNvPr id="267" name="Google Shape;267;p15"/>
          <p:cNvPicPr preferRelativeResize="0"/>
          <p:nvPr/>
        </p:nvPicPr>
        <p:blipFill rotWithShape="1">
          <a:blip r:embed="rId3">
            <a:alphaModFix/>
          </a:blip>
          <a:srcRect t="10843" r="1640"/>
          <a:stretch/>
        </p:blipFill>
        <p:spPr>
          <a:xfrm>
            <a:off x="5140043" y="1721583"/>
            <a:ext cx="3808884" cy="3292475"/>
          </a:xfrm>
          <a:prstGeom prst="rect">
            <a:avLst/>
          </a:prstGeom>
          <a:noFill/>
          <a:ln>
            <a:noFill/>
          </a:ln>
        </p:spPr>
      </p:pic>
      <p:sp>
        <p:nvSpPr>
          <p:cNvPr id="268" name="Google Shape;268;p15"/>
          <p:cNvSpPr txBox="1"/>
          <p:nvPr/>
        </p:nvSpPr>
        <p:spPr>
          <a:xfrm>
            <a:off x="3722253" y="5006096"/>
            <a:ext cx="7433734" cy="1255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0" i="0" u="none" strike="noStrike" cap="none" dirty="0">
                <a:latin typeface="Corbel"/>
                <a:ea typeface="Corbel"/>
                <a:cs typeface="Corbel"/>
                <a:sym typeface="Corbel"/>
              </a:rPr>
              <a:t>Some studies detected </a:t>
            </a:r>
            <a:r>
              <a:rPr lang="en-US" sz="2800" b="1" i="0" u="sng" strike="noStrike" cap="none" dirty="0">
                <a:latin typeface="Corbel"/>
                <a:ea typeface="Corbel"/>
                <a:cs typeface="Corbel"/>
                <a:sym typeface="Corbel"/>
              </a:rPr>
              <a:t>more than 60 compounds in e-liquid</a:t>
            </a:r>
            <a:r>
              <a:rPr lang="en-US" sz="2800" b="0" i="0" u="none" strike="noStrike" cap="none" dirty="0">
                <a:latin typeface="Corbel"/>
                <a:ea typeface="Corbel"/>
                <a:cs typeface="Corbel"/>
                <a:sym typeface="Corbel"/>
              </a:rPr>
              <a:t>, this includes chemicals which is not stated by the manufacturer.</a:t>
            </a:r>
            <a:endParaRPr sz="2800" dirty="0"/>
          </a:p>
        </p:txBody>
      </p:sp>
      <p:pic>
        <p:nvPicPr>
          <p:cNvPr id="8" name="Google Shape;205;p8">
            <a:extLst>
              <a:ext uri="{FF2B5EF4-FFF2-40B4-BE49-F238E27FC236}">
                <a16:creationId xmlns:a16="http://schemas.microsoft.com/office/drawing/2014/main" id="{7B8974C3-4242-4EF6-99BD-220FC70131A2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6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lt1"/>
                </a:solidFill>
              </a:rPr>
              <a:t>Answer 4. </a:t>
            </a:r>
            <a:r>
              <a:rPr lang="en-US" b="1" dirty="0" err="1">
                <a:solidFill>
                  <a:schemeClr val="lt1"/>
                </a:solidFill>
              </a:rPr>
              <a:t>Aetiology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>
                <a:solidFill>
                  <a:schemeClr val="lt1"/>
                </a:solidFill>
              </a:rPr>
              <a:t>(PG &amp; VG)</a:t>
            </a:r>
            <a:r>
              <a:rPr lang="en-US" sz="2000" b="1" dirty="0">
                <a:solidFill>
                  <a:schemeClr val="lt1"/>
                </a:solidFill>
              </a:rPr>
              <a:t>-3</a:t>
            </a:r>
            <a:endParaRPr sz="2000" b="1" dirty="0">
              <a:solidFill>
                <a:schemeClr val="lt1"/>
              </a:solidFill>
            </a:endParaRPr>
          </a:p>
        </p:txBody>
      </p:sp>
      <p:sp>
        <p:nvSpPr>
          <p:cNvPr id="274" name="Google Shape;274;p16"/>
          <p:cNvSpPr txBox="1">
            <a:spLocks noGrp="1"/>
          </p:cNvSpPr>
          <p:nvPr>
            <p:ph type="body" idx="1"/>
          </p:nvPr>
        </p:nvSpPr>
        <p:spPr>
          <a:xfrm>
            <a:off x="3502336" y="136525"/>
            <a:ext cx="8529243" cy="24825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chemeClr val="tx1"/>
                </a:solidFill>
              </a:rPr>
              <a:t>Chemicals in e-liquid </a:t>
            </a:r>
            <a:r>
              <a:rPr lang="en-US" sz="2400" dirty="0">
                <a:solidFill>
                  <a:schemeClr val="tx1"/>
                </a:solidFill>
              </a:rPr>
              <a:t>(e.g. PG &amp; VG) &amp; </a:t>
            </a:r>
            <a:r>
              <a:rPr lang="en-US" sz="2400" dirty="0" err="1">
                <a:solidFill>
                  <a:schemeClr val="tx1"/>
                </a:solidFill>
              </a:rPr>
              <a:t>flavouring</a:t>
            </a:r>
            <a:r>
              <a:rPr lang="en-US" sz="2400" dirty="0">
                <a:solidFill>
                  <a:schemeClr val="tx1"/>
                </a:solidFill>
              </a:rPr>
              <a:t> agent are </a:t>
            </a:r>
            <a:r>
              <a:rPr lang="en-US" sz="2400" b="1" u="sng" dirty="0">
                <a:solidFill>
                  <a:schemeClr val="tx1"/>
                </a:solidFill>
              </a:rPr>
              <a:t>considered to be “generally </a:t>
            </a:r>
            <a:r>
              <a:rPr lang="en-US" sz="2400" b="1" u="sng" dirty="0" err="1">
                <a:solidFill>
                  <a:schemeClr val="tx1"/>
                </a:solidFill>
              </a:rPr>
              <a:t>recognised</a:t>
            </a:r>
            <a:r>
              <a:rPr lang="en-US" sz="2400" b="1" u="sng" dirty="0">
                <a:solidFill>
                  <a:schemeClr val="tx1"/>
                </a:solidFill>
              </a:rPr>
              <a:t> as safe (GRAS)” </a:t>
            </a:r>
            <a:r>
              <a:rPr lang="en-US" sz="2400" dirty="0">
                <a:solidFill>
                  <a:schemeClr val="tx1"/>
                </a:solidFill>
              </a:rPr>
              <a:t>by United States Food and Drug Administration (FDA) for </a:t>
            </a:r>
            <a:r>
              <a:rPr lang="en-US" sz="2400" b="1" u="sng" dirty="0">
                <a:solidFill>
                  <a:schemeClr val="tx1"/>
                </a:solidFill>
              </a:rPr>
              <a:t>oral consumption but not through inhalation. </a:t>
            </a:r>
            <a:endParaRPr sz="2400" dirty="0">
              <a:solidFill>
                <a:schemeClr val="tx1"/>
              </a:solidFill>
            </a:endParaRPr>
          </a:p>
          <a:p>
            <a:pPr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They will be converted to toxicant when heated during e-cig smoking.</a:t>
            </a:r>
            <a:endParaRPr sz="2400" baseline="30000" dirty="0">
              <a:solidFill>
                <a:schemeClr val="tx1"/>
              </a:solidFill>
            </a:endParaRPr>
          </a:p>
        </p:txBody>
      </p:sp>
      <p:sp>
        <p:nvSpPr>
          <p:cNvPr id="275" name="Google Shape;275;p16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BAD2"/>
              </a:buClr>
              <a:buSzPts val="1200"/>
              <a:buFont typeface="Corbe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40BAD2"/>
                </a:solidFill>
                <a:latin typeface="Corbel"/>
                <a:ea typeface="Corbel"/>
                <a:cs typeface="Corbel"/>
                <a:sym typeface="Corbe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0BAD2"/>
                </a:buClr>
                <a:buSzPts val="1200"/>
                <a:buFont typeface="Corbel"/>
                <a:buNone/>
              </a:pPr>
              <a:t>12</a:t>
            </a:fld>
            <a:endParaRPr sz="1200" b="1" i="0" u="none" strike="noStrike" cap="none">
              <a:solidFill>
                <a:srgbClr val="40BAD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77" name="Google Shape;2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155932" y="2358980"/>
            <a:ext cx="5478203" cy="4289185"/>
          </a:xfrm>
          <a:prstGeom prst="rect">
            <a:avLst/>
          </a:prstGeom>
          <a:noFill/>
          <a:ln>
            <a:noFill/>
          </a:ln>
        </p:spPr>
      </p:pic>
      <p:sp>
        <p:nvSpPr>
          <p:cNvPr id="278" name="Google Shape;278;p16"/>
          <p:cNvSpPr/>
          <p:nvPr/>
        </p:nvSpPr>
        <p:spPr>
          <a:xfrm rot="-2737470">
            <a:off x="8100853" y="5387377"/>
            <a:ext cx="275968" cy="69197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6"/>
          </a:solidFill>
          <a:ln w="10775" cap="flat" cmpd="sng">
            <a:solidFill>
              <a:srgbClr val="9B292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8" name="Google Shape;205;p8">
            <a:extLst>
              <a:ext uri="{FF2B5EF4-FFF2-40B4-BE49-F238E27FC236}">
                <a16:creationId xmlns:a16="http://schemas.microsoft.com/office/drawing/2014/main" id="{BA49B776-4342-47EB-8A57-F63B99A8BC3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7"/>
          <p:cNvSpPr txBox="1">
            <a:spLocks noGrp="1"/>
          </p:cNvSpPr>
          <p:nvPr>
            <p:ph type="title"/>
          </p:nvPr>
        </p:nvSpPr>
        <p:spPr>
          <a:xfrm>
            <a:off x="252918" y="1123837"/>
            <a:ext cx="3097423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lt1"/>
                </a:solidFill>
              </a:rPr>
              <a:t>Answer 4.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 err="1">
                <a:solidFill>
                  <a:schemeClr val="lt1"/>
                </a:solidFill>
              </a:rPr>
              <a:t>Aetiology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>
                <a:solidFill>
                  <a:schemeClr val="lt1"/>
                </a:solidFill>
              </a:rPr>
              <a:t>(Flavoring Agent)</a:t>
            </a:r>
            <a:r>
              <a:rPr lang="en-US" sz="2000" b="1" dirty="0">
                <a:solidFill>
                  <a:schemeClr val="lt1"/>
                </a:solidFill>
              </a:rPr>
              <a:t>-4</a:t>
            </a:r>
            <a:endParaRPr sz="2000" b="1" dirty="0">
              <a:solidFill>
                <a:schemeClr val="lt1"/>
              </a:solidFill>
            </a:endParaRPr>
          </a:p>
        </p:txBody>
      </p:sp>
      <p:sp>
        <p:nvSpPr>
          <p:cNvPr id="284" name="Google Shape;284;p17"/>
          <p:cNvSpPr txBox="1">
            <a:spLocks noGrp="1"/>
          </p:cNvSpPr>
          <p:nvPr>
            <p:ph type="body" idx="1"/>
          </p:nvPr>
        </p:nvSpPr>
        <p:spPr>
          <a:xfrm>
            <a:off x="3609135" y="775116"/>
            <a:ext cx="7433317" cy="44898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/>
          </a:bodyPr>
          <a:lstStyle/>
          <a:p>
            <a:pPr algn="just"/>
            <a:r>
              <a:rPr lang="en-US" sz="3200" dirty="0">
                <a:solidFill>
                  <a:srgbClr val="000000"/>
                </a:solidFill>
              </a:rPr>
              <a:t>A study on flavoring agents by </a:t>
            </a:r>
            <a:r>
              <a:rPr lang="en-US" sz="3200" dirty="0" err="1">
                <a:solidFill>
                  <a:srgbClr val="000000"/>
                </a:solidFill>
              </a:rPr>
              <a:t>Khlystov</a:t>
            </a:r>
            <a:r>
              <a:rPr lang="en-US" sz="3200" dirty="0">
                <a:solidFill>
                  <a:srgbClr val="000000"/>
                </a:solidFill>
              </a:rPr>
              <a:t> A (2016) found  that w</a:t>
            </a:r>
            <a:r>
              <a:rPr lang="en-US" sz="3200" b="0" i="0" dirty="0">
                <a:solidFill>
                  <a:srgbClr val="000000"/>
                </a:solidFill>
                <a:effectLst/>
              </a:rPr>
              <a:t>ithin the tested e-cigarette brands, </a:t>
            </a:r>
            <a:r>
              <a:rPr lang="en-US" sz="3200" b="1" i="0" dirty="0">
                <a:effectLst/>
              </a:rPr>
              <a:t>thermal decomposition of flavoring compounds dominates formation of aldehydes </a:t>
            </a:r>
            <a:r>
              <a:rPr lang="en-US" sz="3200" b="0" i="0" dirty="0">
                <a:solidFill>
                  <a:srgbClr val="000000"/>
                </a:solidFill>
                <a:effectLst/>
              </a:rPr>
              <a:t>during vaping, producing levels that exceed occupational safety standards. </a:t>
            </a:r>
          </a:p>
          <a:p>
            <a:endParaRPr lang="en-US" sz="1400" b="0" i="0" dirty="0">
              <a:solidFill>
                <a:srgbClr val="000000"/>
              </a:solidFill>
              <a:effectLst/>
            </a:endParaRPr>
          </a:p>
          <a:p>
            <a:pPr algn="just"/>
            <a:r>
              <a:rPr lang="en-US" sz="3200" b="1" i="0" dirty="0">
                <a:solidFill>
                  <a:srgbClr val="000000"/>
                </a:solidFill>
                <a:effectLst/>
              </a:rPr>
              <a:t>Production</a:t>
            </a:r>
            <a:r>
              <a:rPr lang="en-US" sz="3200" b="0" i="0" dirty="0">
                <a:solidFill>
                  <a:srgbClr val="000000"/>
                </a:solidFill>
                <a:effectLst/>
              </a:rPr>
              <a:t> of aldehydes was found to be exponentially </a:t>
            </a:r>
            <a:r>
              <a:rPr lang="en-US" sz="3200" b="1" i="0" dirty="0">
                <a:solidFill>
                  <a:srgbClr val="000000"/>
                </a:solidFill>
                <a:effectLst/>
              </a:rPr>
              <a:t>dependent on concentration </a:t>
            </a:r>
            <a:r>
              <a:rPr lang="en-US" sz="3200" b="0" i="0" dirty="0">
                <a:solidFill>
                  <a:srgbClr val="000000"/>
                </a:solidFill>
                <a:effectLst/>
              </a:rPr>
              <a:t>of flavoring </a:t>
            </a:r>
            <a:r>
              <a:rPr lang="en-US" sz="3200" b="0" i="0" dirty="0" err="1">
                <a:solidFill>
                  <a:srgbClr val="000000"/>
                </a:solidFill>
                <a:effectLst/>
              </a:rPr>
              <a:t>compounds.</a:t>
            </a:r>
            <a:r>
              <a:rPr lang="en-US" sz="3200" b="0" i="0" baseline="30000" dirty="0" err="1">
                <a:solidFill>
                  <a:srgbClr val="000000"/>
                </a:solidFill>
                <a:effectLst/>
              </a:rPr>
              <a:t>Khlystov</a:t>
            </a:r>
            <a:r>
              <a:rPr lang="en-US" sz="3200" b="0" i="0" baseline="30000" dirty="0">
                <a:solidFill>
                  <a:srgbClr val="000000"/>
                </a:solidFill>
                <a:effectLst/>
              </a:rPr>
              <a:t> A et al., 2016</a:t>
            </a:r>
            <a:endParaRPr lang="en-MY" sz="3200" baseline="30000" dirty="0"/>
          </a:p>
          <a:p>
            <a:pPr marL="18288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endParaRPr sz="3200" baseline="30000" dirty="0">
              <a:solidFill>
                <a:schemeClr val="dk1"/>
              </a:solidFill>
            </a:endParaRPr>
          </a:p>
        </p:txBody>
      </p:sp>
      <p:sp>
        <p:nvSpPr>
          <p:cNvPr id="285" name="Google Shape;285;p17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BAD2"/>
              </a:buClr>
              <a:buSzPts val="1200"/>
              <a:buFont typeface="Corbe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40BAD2"/>
                </a:solidFill>
                <a:latin typeface="Corbel"/>
                <a:ea typeface="Corbel"/>
                <a:cs typeface="Corbel"/>
                <a:sym typeface="Corbe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0BAD2"/>
                </a:buClr>
                <a:buSzPts val="1200"/>
                <a:buFont typeface="Corbel"/>
                <a:buNone/>
              </a:pPr>
              <a:t>13</a:t>
            </a:fld>
            <a:endParaRPr sz="1200" b="1" i="0" u="none" strike="noStrike" cap="none">
              <a:solidFill>
                <a:srgbClr val="40BAD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86" name="Google Shape;28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65010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64C5097-0CFB-F42B-5C1B-E43F7BF69B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28986" y="4858420"/>
            <a:ext cx="2537350" cy="1863055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7"/>
          <p:cNvSpPr txBox="1">
            <a:spLocks noGrp="1"/>
          </p:cNvSpPr>
          <p:nvPr>
            <p:ph type="title"/>
          </p:nvPr>
        </p:nvSpPr>
        <p:spPr>
          <a:xfrm>
            <a:off x="252918" y="1123837"/>
            <a:ext cx="3097423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lt1"/>
                </a:solidFill>
              </a:rPr>
              <a:t>Answer 4.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 err="1">
                <a:solidFill>
                  <a:schemeClr val="lt1"/>
                </a:solidFill>
              </a:rPr>
              <a:t>Aetiology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>
                <a:solidFill>
                  <a:schemeClr val="lt1"/>
                </a:solidFill>
              </a:rPr>
              <a:t>(Heavy Metal)</a:t>
            </a:r>
            <a:r>
              <a:rPr lang="en-US" sz="2000" b="1" dirty="0">
                <a:solidFill>
                  <a:schemeClr val="lt1"/>
                </a:solidFill>
              </a:rPr>
              <a:t>-4</a:t>
            </a:r>
            <a:endParaRPr sz="2000" b="1" dirty="0">
              <a:solidFill>
                <a:schemeClr val="lt1"/>
              </a:solidFill>
            </a:endParaRPr>
          </a:p>
        </p:txBody>
      </p:sp>
      <p:sp>
        <p:nvSpPr>
          <p:cNvPr id="284" name="Google Shape;284;p17"/>
          <p:cNvSpPr txBox="1">
            <a:spLocks noGrp="1"/>
          </p:cNvSpPr>
          <p:nvPr>
            <p:ph type="body" idx="1"/>
          </p:nvPr>
        </p:nvSpPr>
        <p:spPr>
          <a:xfrm>
            <a:off x="6903784" y="853246"/>
            <a:ext cx="4271354" cy="5107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marL="381000" lvl="0" indent="-4016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E-liquid and aerosol from e-cig may also contaminated with heavy metals.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381000" lvl="0" indent="-4016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As e-cig metal components (coil) undergo repeated cycles of heating &amp; cooling, </a:t>
            </a:r>
            <a:r>
              <a:rPr lang="en-US" sz="3200" b="1" u="sng" dirty="0">
                <a:solidFill>
                  <a:schemeClr val="tx1"/>
                </a:solidFill>
              </a:rPr>
              <a:t>traces of toxic metal</a:t>
            </a:r>
            <a:r>
              <a:rPr lang="en-US" sz="3200" dirty="0">
                <a:solidFill>
                  <a:schemeClr val="tx1"/>
                </a:solidFill>
              </a:rPr>
              <a:t> from the coil can leach into the e-liquid &amp; emitted through e-cig aerosol.</a:t>
            </a:r>
            <a:endParaRPr sz="3200" baseline="30000" dirty="0">
              <a:solidFill>
                <a:schemeClr val="tx1"/>
              </a:solidFill>
            </a:endParaRPr>
          </a:p>
          <a:p>
            <a:pPr marL="18288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endParaRPr sz="3200" baseline="30000" dirty="0">
              <a:solidFill>
                <a:schemeClr val="dk1"/>
              </a:solidFill>
            </a:endParaRPr>
          </a:p>
        </p:txBody>
      </p:sp>
      <p:sp>
        <p:nvSpPr>
          <p:cNvPr id="285" name="Google Shape;285;p17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0BAD2"/>
              </a:buClr>
              <a:buSzPts val="1200"/>
              <a:buFont typeface="Corbel"/>
              <a:buNone/>
            </a:pPr>
            <a:fld id="{00000000-1234-1234-1234-123412341234}" type="slidenum">
              <a:rPr lang="en-US" sz="1200" b="1" i="0" u="none" strike="noStrike" cap="none">
                <a:solidFill>
                  <a:srgbClr val="40BAD2"/>
                </a:solidFill>
                <a:latin typeface="Corbel"/>
                <a:ea typeface="Corbel"/>
                <a:cs typeface="Corbel"/>
                <a:sym typeface="Corbel"/>
              </a:rPr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40BAD2"/>
                </a:buClr>
                <a:buSzPts val="1200"/>
                <a:buFont typeface="Corbel"/>
                <a:buNone/>
              </a:pPr>
              <a:t>14</a:t>
            </a:fld>
            <a:endParaRPr sz="1200" b="1" i="0" u="none" strike="noStrike" cap="none">
              <a:solidFill>
                <a:srgbClr val="40BAD2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86" name="Google Shape;28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65010"/>
            <a:ext cx="1050767" cy="1617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406328" y="678452"/>
            <a:ext cx="3441470" cy="5501095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p17"/>
          <p:cNvSpPr/>
          <p:nvPr/>
        </p:nvSpPr>
        <p:spPr>
          <a:xfrm>
            <a:off x="3732245" y="3153747"/>
            <a:ext cx="643812" cy="699796"/>
          </a:xfrm>
          <a:prstGeom prst="ellipse">
            <a:avLst/>
          </a:prstGeom>
          <a:noFill/>
          <a:ln w="571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520071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8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lt1"/>
                </a:solidFill>
              </a:rPr>
              <a:t>Answer 4.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 err="1">
                <a:solidFill>
                  <a:schemeClr val="lt1"/>
                </a:solidFill>
              </a:rPr>
              <a:t>Aetiology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>
                <a:solidFill>
                  <a:schemeClr val="lt1"/>
                </a:solidFill>
              </a:rPr>
              <a:t>(THC &amp; VEA)</a:t>
            </a:r>
            <a:r>
              <a:rPr lang="en-US" sz="2000" b="1" dirty="0">
                <a:solidFill>
                  <a:schemeClr val="lt1"/>
                </a:solidFill>
              </a:rPr>
              <a:t>-5</a:t>
            </a:r>
            <a:r>
              <a:rPr lang="en-US" dirty="0">
                <a:solidFill>
                  <a:schemeClr val="lt1"/>
                </a:solidFill>
              </a:rPr>
              <a:t> 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295" name="Google Shape;295;p18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81000" lvl="0" indent="-401638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Recent evidence showed that vitamin E acetate had been detected in a high proportion of THC-containing products associated with EVALI cases.</a:t>
            </a:r>
            <a:endParaRPr sz="3200" dirty="0">
              <a:solidFill>
                <a:schemeClr val="tx1"/>
              </a:solidFill>
            </a:endParaRPr>
          </a:p>
          <a:p>
            <a:pPr marL="381000" lvl="0" indent="-401638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Font typeface="Arial" panose="020B0604020202020204" pitchFamily="34" charset="0"/>
              <a:buChar char="•"/>
            </a:pPr>
            <a:endParaRPr dirty="0">
              <a:solidFill>
                <a:schemeClr val="tx1"/>
              </a:solidFill>
            </a:endParaRPr>
          </a:p>
          <a:p>
            <a:pPr marL="381000" lvl="0" indent="-401638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Vitamin E Acetate</a:t>
            </a:r>
            <a:r>
              <a:rPr lang="en-US" sz="3200" dirty="0">
                <a:solidFill>
                  <a:schemeClr val="tx1"/>
                </a:solidFill>
              </a:rPr>
              <a:t> is a chemical that is  used as a thickening agent in illicit THC-containing products.</a:t>
            </a: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296" name="Google Shape;296;p18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15</a:t>
            </a:fld>
            <a:endParaRPr/>
          </a:p>
        </p:txBody>
      </p:sp>
      <p:pic>
        <p:nvPicPr>
          <p:cNvPr id="5" name="Google Shape;286;p17">
            <a:extLst>
              <a:ext uri="{FF2B5EF4-FFF2-40B4-BE49-F238E27FC236}">
                <a16:creationId xmlns:a16="http://schemas.microsoft.com/office/drawing/2014/main" id="{B4A8C6FA-D4C5-4737-962B-6987F55B9CB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65010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8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lt1"/>
                </a:solidFill>
              </a:rPr>
              <a:t>Answer 4.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 err="1">
                <a:solidFill>
                  <a:schemeClr val="lt1"/>
                </a:solidFill>
              </a:rPr>
              <a:t>Aetiology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>
                <a:solidFill>
                  <a:schemeClr val="lt1"/>
                </a:solidFill>
              </a:rPr>
              <a:t>(THC &amp; VEA)</a:t>
            </a:r>
            <a:r>
              <a:rPr lang="en-US" sz="2000" b="1" dirty="0">
                <a:solidFill>
                  <a:schemeClr val="lt1"/>
                </a:solidFill>
              </a:rPr>
              <a:t>-5</a:t>
            </a:r>
            <a:r>
              <a:rPr lang="en-US" dirty="0">
                <a:solidFill>
                  <a:schemeClr val="lt1"/>
                </a:solidFill>
              </a:rPr>
              <a:t> 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295" name="Google Shape;295;p18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81000" lvl="0" indent="-401638" algn="just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Vitamin E acetate </a:t>
            </a:r>
            <a:r>
              <a:rPr lang="en-US" sz="3200" dirty="0">
                <a:solidFill>
                  <a:schemeClr val="tx1"/>
                </a:solidFill>
              </a:rPr>
              <a:t>may </a:t>
            </a:r>
            <a:r>
              <a:rPr lang="en-US" sz="3200" b="1" dirty="0">
                <a:solidFill>
                  <a:schemeClr val="tx1"/>
                </a:solidFill>
              </a:rPr>
              <a:t>alter lung surfactant function</a:t>
            </a:r>
            <a:r>
              <a:rPr lang="en-US" sz="3200" dirty="0">
                <a:solidFill>
                  <a:schemeClr val="tx1"/>
                </a:solidFill>
              </a:rPr>
              <a:t> and cause respiratory impairment </a:t>
            </a: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381000" lvl="0" indent="-401638" algn="just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Heating vitamin E acetate may also generate ketene</a:t>
            </a:r>
            <a:r>
              <a:rPr lang="en-US" sz="3200" dirty="0">
                <a:solidFill>
                  <a:schemeClr val="tx1"/>
                </a:solidFill>
              </a:rPr>
              <a:t>, a highly reactive compound that acts as a </a:t>
            </a:r>
            <a:r>
              <a:rPr lang="en-US" sz="3200" b="1" dirty="0">
                <a:solidFill>
                  <a:schemeClr val="tx1"/>
                </a:solidFill>
              </a:rPr>
              <a:t>lung irritant </a:t>
            </a:r>
            <a:r>
              <a:rPr lang="en-US" sz="3200" baseline="30000" dirty="0">
                <a:solidFill>
                  <a:schemeClr val="tx1"/>
                </a:solidFill>
              </a:rPr>
              <a:t>Blount BC et al, 2020</a:t>
            </a:r>
          </a:p>
        </p:txBody>
      </p:sp>
      <p:sp>
        <p:nvSpPr>
          <p:cNvPr id="296" name="Google Shape;296;p18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16</a:t>
            </a:fld>
            <a:endParaRPr/>
          </a:p>
        </p:txBody>
      </p:sp>
      <p:pic>
        <p:nvPicPr>
          <p:cNvPr id="5" name="Google Shape;286;p17">
            <a:extLst>
              <a:ext uri="{FF2B5EF4-FFF2-40B4-BE49-F238E27FC236}">
                <a16:creationId xmlns:a16="http://schemas.microsoft.com/office/drawing/2014/main" id="{B4A8C6FA-D4C5-4737-962B-6987F55B9CB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65010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31292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19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lt1"/>
                </a:solidFill>
              </a:rPr>
              <a:t>Answer 4. </a:t>
            </a:r>
            <a:r>
              <a:rPr lang="en-US" b="1" dirty="0" err="1">
                <a:solidFill>
                  <a:schemeClr val="lt1"/>
                </a:solidFill>
              </a:rPr>
              <a:t>Aetiology</a:t>
            </a:r>
            <a:r>
              <a:rPr lang="en-US" b="1" dirty="0">
                <a:solidFill>
                  <a:schemeClr val="lt1"/>
                </a:solidFill>
              </a:rPr>
              <a:t> </a:t>
            </a:r>
            <a:br>
              <a:rPr lang="en-US" b="1" dirty="0">
                <a:solidFill>
                  <a:schemeClr val="lt1"/>
                </a:solidFill>
              </a:rPr>
            </a:br>
            <a:r>
              <a:rPr lang="en-US" b="1" dirty="0">
                <a:solidFill>
                  <a:schemeClr val="lt1"/>
                </a:solidFill>
              </a:rPr>
              <a:t>(other chemicals)</a:t>
            </a:r>
            <a:r>
              <a:rPr lang="en-US" sz="2000" b="1" dirty="0">
                <a:solidFill>
                  <a:schemeClr val="lt1"/>
                </a:solidFill>
              </a:rPr>
              <a:t>-6</a:t>
            </a:r>
            <a:endParaRPr sz="2000" b="1" dirty="0">
              <a:solidFill>
                <a:schemeClr val="lt1"/>
              </a:solidFill>
            </a:endParaRPr>
          </a:p>
        </p:txBody>
      </p:sp>
      <p:sp>
        <p:nvSpPr>
          <p:cNvPr id="302" name="Google Shape;302;p19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360363" lvl="0" indent="-36036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In a nationwide study of </a:t>
            </a:r>
            <a:r>
              <a:rPr lang="en-US" sz="2800" dirty="0" err="1">
                <a:solidFill>
                  <a:schemeClr val="tx1"/>
                </a:solidFill>
              </a:rPr>
              <a:t>hospitalised</a:t>
            </a:r>
            <a:r>
              <a:rPr lang="en-US" sz="2800" dirty="0">
                <a:solidFill>
                  <a:schemeClr val="tx1"/>
                </a:solidFill>
              </a:rPr>
              <a:t> EVALI patients in USA, the self-reported substance use in e-cig were:</a:t>
            </a:r>
            <a:endParaRPr dirty="0">
              <a:solidFill>
                <a:schemeClr val="tx1"/>
              </a:solidFill>
            </a:endParaRPr>
          </a:p>
          <a:p>
            <a:pPr lvl="1" indent="-325438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6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53% on both THC- &amp; nicotine-containing product</a:t>
            </a:r>
            <a:endParaRPr sz="2400" dirty="0">
              <a:solidFill>
                <a:schemeClr val="tx1"/>
              </a:solidFill>
            </a:endParaRPr>
          </a:p>
          <a:p>
            <a:pPr lvl="1" indent="-32543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6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33% exclusive THC-containing product </a:t>
            </a:r>
            <a:endParaRPr sz="2400" dirty="0">
              <a:solidFill>
                <a:schemeClr val="tx1"/>
              </a:solidFill>
            </a:endParaRPr>
          </a:p>
          <a:p>
            <a:pPr lvl="1" indent="-32543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6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14% exclusive nicotine-containing product.</a:t>
            </a:r>
            <a:endParaRPr sz="2400" baseline="30000" dirty="0">
              <a:solidFill>
                <a:schemeClr val="tx1"/>
              </a:solidFill>
            </a:endParaRPr>
          </a:p>
          <a:p>
            <a:pPr marL="360363" lvl="0" indent="-360363" algn="l" rtl="0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360363" lvl="0" indent="-360363" algn="l" rtl="0">
              <a:lnSpc>
                <a:spcPct val="90000"/>
              </a:lnSpc>
              <a:spcBef>
                <a:spcPts val="145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Contribution of chemicals of concerns in EVALI cases has been studied including chemicals in either THC- or non-THC-containing products. 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303" name="Google Shape;303;p19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17</a:t>
            </a:fld>
            <a:endParaRPr/>
          </a:p>
        </p:txBody>
      </p:sp>
      <p:pic>
        <p:nvPicPr>
          <p:cNvPr id="5" name="Google Shape;286;p17">
            <a:extLst>
              <a:ext uri="{FF2B5EF4-FFF2-40B4-BE49-F238E27FC236}">
                <a16:creationId xmlns:a16="http://schemas.microsoft.com/office/drawing/2014/main" id="{F81D42C1-92B4-4349-BFCA-2AA74B154367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65010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0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 b="1" dirty="0"/>
              <a:t>Potential Resource Implication</a:t>
            </a:r>
            <a:br>
              <a:rPr lang="en-US" dirty="0"/>
            </a:br>
            <a:endParaRPr dirty="0"/>
          </a:p>
        </p:txBody>
      </p:sp>
      <p:sp>
        <p:nvSpPr>
          <p:cNvPr id="309" name="Google Shape;309;p20"/>
          <p:cNvSpPr txBox="1">
            <a:spLocks noGrp="1"/>
          </p:cNvSpPr>
          <p:nvPr>
            <p:ph type="body" idx="1"/>
          </p:nvPr>
        </p:nvSpPr>
        <p:spPr>
          <a:xfrm>
            <a:off x="4020721" y="810336"/>
            <a:ext cx="7315200" cy="4480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3200" b="1" dirty="0">
                <a:solidFill>
                  <a:schemeClr val="tx1"/>
                </a:solidFill>
              </a:rPr>
              <a:t>Question 5: What are challenges you foresee in doing chemical profiling?</a:t>
            </a:r>
            <a:endParaRPr sz="3200" b="1" dirty="0">
              <a:solidFill>
                <a:schemeClr val="tx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endParaRPr sz="2800" dirty="0"/>
          </a:p>
        </p:txBody>
      </p:sp>
      <p:sp>
        <p:nvSpPr>
          <p:cNvPr id="310" name="Google Shape;310;p20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18</a:t>
            </a:fld>
            <a:endParaRPr/>
          </a:p>
        </p:txBody>
      </p:sp>
      <p:pic>
        <p:nvPicPr>
          <p:cNvPr id="5" name="Google Shape;286;p17">
            <a:extLst>
              <a:ext uri="{FF2B5EF4-FFF2-40B4-BE49-F238E27FC236}">
                <a16:creationId xmlns:a16="http://schemas.microsoft.com/office/drawing/2014/main" id="{9901A14C-A796-4F92-93D0-1867675E55C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65010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21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bg1"/>
                </a:solidFill>
              </a:rPr>
              <a:t>Answer 5</a:t>
            </a:r>
            <a:br>
              <a:rPr lang="en-US" b="1" dirty="0">
                <a:solidFill>
                  <a:schemeClr val="bg1"/>
                </a:solidFill>
              </a:rPr>
            </a:br>
            <a:endParaRPr b="1" dirty="0">
              <a:solidFill>
                <a:schemeClr val="bg1"/>
              </a:solidFill>
            </a:endParaRPr>
          </a:p>
        </p:txBody>
      </p:sp>
      <p:sp>
        <p:nvSpPr>
          <p:cNvPr id="316" name="Google Shape;316;p21"/>
          <p:cNvSpPr txBox="1">
            <a:spLocks noGrp="1"/>
          </p:cNvSpPr>
          <p:nvPr>
            <p:ph type="body" idx="1"/>
          </p:nvPr>
        </p:nvSpPr>
        <p:spPr>
          <a:xfrm>
            <a:off x="4020721" y="810336"/>
            <a:ext cx="7315200" cy="4480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Issues faced in doing chemical profiling include: </a:t>
            </a:r>
            <a:endParaRPr sz="2800" dirty="0">
              <a:solidFill>
                <a:schemeClr val="tx1"/>
              </a:solidFill>
            </a:endParaRPr>
          </a:p>
          <a:p>
            <a:pPr marL="442913" lvl="1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poor cooperation of patients in providing product for testing </a:t>
            </a:r>
            <a:endParaRPr sz="2400" dirty="0">
              <a:solidFill>
                <a:schemeClr val="tx1"/>
              </a:solidFill>
            </a:endParaRPr>
          </a:p>
          <a:p>
            <a:pPr marL="442913" lvl="1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insufficient amount of material to be tested </a:t>
            </a:r>
            <a:endParaRPr sz="2400" dirty="0">
              <a:solidFill>
                <a:schemeClr val="tx1"/>
              </a:solidFill>
            </a:endParaRPr>
          </a:p>
          <a:p>
            <a:pPr marL="442913" lvl="1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toxicant of concern does not cover </a:t>
            </a:r>
            <a:r>
              <a:rPr lang="en-US" sz="2400" dirty="0" err="1">
                <a:solidFill>
                  <a:schemeClr val="tx1"/>
                </a:solidFill>
              </a:rPr>
              <a:t>flavouring</a:t>
            </a:r>
            <a:r>
              <a:rPr lang="en-US" sz="2400" dirty="0">
                <a:solidFill>
                  <a:schemeClr val="tx1"/>
                </a:solidFill>
              </a:rPr>
              <a:t> agents </a:t>
            </a:r>
            <a:endParaRPr sz="2400" dirty="0">
              <a:solidFill>
                <a:schemeClr val="tx1"/>
              </a:solidFill>
            </a:endParaRPr>
          </a:p>
          <a:p>
            <a: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endParaRPr dirty="0">
              <a:solidFill>
                <a:schemeClr val="tx1"/>
              </a:solidFill>
            </a:endParaRPr>
          </a:p>
          <a:p>
            <a: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1"/>
                </a:solidFill>
              </a:rPr>
              <a:t>Currently, in local toxicology laboratories, not all toxicants can be tested due to:</a:t>
            </a:r>
            <a:endParaRPr sz="2800" dirty="0">
              <a:solidFill>
                <a:schemeClr val="tx1"/>
              </a:solidFill>
            </a:endParaRPr>
          </a:p>
          <a:p>
            <a:pPr marL="442913" lvl="1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lack of </a:t>
            </a:r>
            <a:r>
              <a:rPr lang="en-US" sz="2400" dirty="0" err="1">
                <a:solidFill>
                  <a:schemeClr val="tx1"/>
                </a:solidFill>
              </a:rPr>
              <a:t>standardised</a:t>
            </a:r>
            <a:r>
              <a:rPr lang="en-US" sz="2400" dirty="0">
                <a:solidFill>
                  <a:schemeClr val="tx1"/>
                </a:solidFill>
              </a:rPr>
              <a:t> testing methods </a:t>
            </a:r>
            <a:endParaRPr sz="2400" dirty="0">
              <a:solidFill>
                <a:schemeClr val="tx1"/>
              </a:solidFill>
            </a:endParaRPr>
          </a:p>
          <a:p>
            <a:pPr marL="442913" lvl="1" indent="-2667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solidFill>
                  <a:schemeClr val="tx1"/>
                </a:solidFill>
              </a:rPr>
              <a:t>high cost involved in testing</a:t>
            </a:r>
            <a:endParaRPr sz="2400" dirty="0">
              <a:solidFill>
                <a:schemeClr val="tx1"/>
              </a:solidFill>
            </a:endParaRPr>
          </a:p>
        </p:txBody>
      </p:sp>
      <p:sp>
        <p:nvSpPr>
          <p:cNvPr id="317" name="Google Shape;317;p21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19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D45F971-7FED-41E4-AD5C-21B897A56C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84" r="1494" b="10169"/>
          <a:stretch/>
        </p:blipFill>
        <p:spPr>
          <a:xfrm>
            <a:off x="3687097" y="5427143"/>
            <a:ext cx="7885471" cy="767180"/>
          </a:xfrm>
          <a:prstGeom prst="rect">
            <a:avLst/>
          </a:prstGeom>
        </p:spPr>
      </p:pic>
      <p:pic>
        <p:nvPicPr>
          <p:cNvPr id="8" name="Google Shape;146;p5">
            <a:extLst>
              <a:ext uri="{FF2B5EF4-FFF2-40B4-BE49-F238E27FC236}">
                <a16:creationId xmlns:a16="http://schemas.microsoft.com/office/drawing/2014/main" id="{A6FE8958-809D-497E-B7F4-47B93509A96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267" y="5190834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3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 b="1" dirty="0"/>
              <a:t>Definition</a:t>
            </a:r>
            <a:endParaRPr b="1" dirty="0"/>
          </a:p>
        </p:txBody>
      </p:sp>
      <p:sp>
        <p:nvSpPr>
          <p:cNvPr id="129" name="Google Shape;129;p3"/>
          <p:cNvSpPr txBox="1">
            <a:spLocks noGrp="1"/>
          </p:cNvSpPr>
          <p:nvPr>
            <p:ph type="body" idx="1"/>
          </p:nvPr>
        </p:nvSpPr>
        <p:spPr>
          <a:xfrm>
            <a:off x="7660850" y="738911"/>
            <a:ext cx="4260900" cy="4884577"/>
          </a:xfrm>
          <a:prstGeom prst="rect">
            <a:avLst/>
          </a:prstGeom>
          <a:solidFill>
            <a:schemeClr val="lt1"/>
          </a:solidFill>
          <a:ln w="107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400"/>
              <a:buNone/>
            </a:pPr>
            <a:r>
              <a:rPr lang="en-US" sz="3300" b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CASE 2</a:t>
            </a:r>
            <a:endParaRPr sz="1900" dirty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</a:pPr>
            <a:endParaRPr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100"/>
              <a:buNone/>
            </a:pPr>
            <a:r>
              <a:rPr lang="en-US" sz="3200" b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Devices &amp; e-liquids</a:t>
            </a:r>
            <a:endParaRPr sz="3200" dirty="0"/>
          </a:p>
          <a:p>
            <a:pPr marL="268288" lvl="1" indent="-268288" algn="l" rtl="0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9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Product brand name: </a:t>
            </a:r>
            <a:r>
              <a:rPr lang="en-US" sz="2800" dirty="0" err="1">
                <a:solidFill>
                  <a:schemeClr val="dk1"/>
                </a:solidFill>
                <a:ea typeface="Corbel"/>
                <a:cs typeface="Corbel"/>
                <a:sym typeface="Corbel"/>
              </a:rPr>
              <a:t>Akso</a:t>
            </a:r>
            <a:endParaRPr sz="2800" dirty="0">
              <a:solidFill>
                <a:schemeClr val="dk1"/>
              </a:solidFill>
            </a:endParaRPr>
          </a:p>
          <a:p>
            <a:pPr marL="268288" lvl="1" indent="-26828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900"/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dk1"/>
                </a:solidFill>
                <a:ea typeface="Corbel"/>
                <a:cs typeface="Corbel"/>
                <a:sym typeface="Corbel"/>
              </a:rPr>
              <a:t>Flavour</a:t>
            </a:r>
            <a:r>
              <a:rPr lang="en-US" sz="2800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: creamy vanilla</a:t>
            </a:r>
            <a:r>
              <a:rPr lang="en-US" sz="2800" dirty="0">
                <a:solidFill>
                  <a:srgbClr val="FF0000"/>
                </a:solidFill>
                <a:ea typeface="Corbel"/>
                <a:cs typeface="Corbel"/>
                <a:sym typeface="Corbel"/>
              </a:rPr>
              <a:t> </a:t>
            </a:r>
            <a:endParaRPr sz="2800" dirty="0"/>
          </a:p>
          <a:p>
            <a:pPr marL="268288" lvl="1" indent="-26828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9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Delivery system: open</a:t>
            </a:r>
            <a:endParaRPr sz="2800" dirty="0"/>
          </a:p>
          <a:p>
            <a:pPr marL="268288" lvl="1" indent="-26828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9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Types of substances use unknown</a:t>
            </a:r>
            <a:endParaRPr sz="2800" dirty="0"/>
          </a:p>
          <a:p>
            <a:pPr marL="268288" lvl="1" indent="-26828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29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Product source: bought online</a:t>
            </a:r>
            <a:endParaRPr sz="2800" dirty="0"/>
          </a:p>
        </p:txBody>
      </p:sp>
      <p:sp>
        <p:nvSpPr>
          <p:cNvPr id="130" name="Google Shape;130;p3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</a:t>
            </a:fld>
            <a:endParaRPr/>
          </a:p>
        </p:txBody>
      </p:sp>
      <p:sp>
        <p:nvSpPr>
          <p:cNvPr id="132" name="Google Shape;132;p3"/>
          <p:cNvSpPr txBox="1"/>
          <p:nvPr/>
        </p:nvSpPr>
        <p:spPr>
          <a:xfrm>
            <a:off x="3422750" y="772901"/>
            <a:ext cx="4260900" cy="4647386"/>
          </a:xfrm>
          <a:prstGeom prst="rect">
            <a:avLst/>
          </a:prstGeom>
          <a:solidFill>
            <a:schemeClr val="lt1"/>
          </a:solidFill>
          <a:ln w="107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i="0" u="none" strike="noStrike" cap="none" dirty="0">
                <a:ea typeface="Corbel"/>
                <a:cs typeface="Corbel"/>
                <a:sym typeface="Corbel"/>
              </a:rPr>
              <a:t>CASE 1</a:t>
            </a:r>
            <a:endParaRPr lang="en-US" sz="2200" dirty="0">
              <a:sym typeface="Corbe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b="0" i="0" u="none" strike="noStrike" cap="none" dirty="0">
              <a:ea typeface="Corbel"/>
              <a:cs typeface="Corbel"/>
              <a:sym typeface="Corbe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dirty="0">
                <a:ea typeface="Corbel"/>
                <a:cs typeface="Corbel"/>
                <a:sym typeface="Corbel"/>
              </a:rPr>
              <a:t>Devices &amp; e-liquids</a:t>
            </a:r>
            <a:endParaRPr sz="2200" dirty="0"/>
          </a:p>
          <a:p>
            <a:pPr marL="268288" marR="0" lvl="0" indent="-268288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ea typeface="Corbel"/>
                <a:cs typeface="Corbel"/>
                <a:sym typeface="Corbel"/>
              </a:rPr>
              <a:t>Product brand name: </a:t>
            </a:r>
            <a:r>
              <a:rPr lang="en-US" sz="2800" dirty="0" err="1">
                <a:ea typeface="Corbel"/>
                <a:cs typeface="Corbel"/>
                <a:sym typeface="Corbel"/>
              </a:rPr>
              <a:t>Bangsawan</a:t>
            </a:r>
            <a:r>
              <a:rPr lang="en-US" sz="2800" dirty="0">
                <a:ea typeface="Corbel"/>
                <a:cs typeface="Corbel"/>
                <a:sym typeface="Corbel"/>
              </a:rPr>
              <a:t> </a:t>
            </a:r>
            <a:endParaRPr lang="en-US" sz="2800" dirty="0">
              <a:sym typeface="Corbel"/>
            </a:endParaRPr>
          </a:p>
          <a:p>
            <a:pPr marL="268288" marR="0" lvl="0" indent="-268288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ea typeface="Corbel"/>
                <a:cs typeface="Corbel"/>
                <a:sym typeface="Corbel"/>
              </a:rPr>
              <a:t>Delivery system: open</a:t>
            </a:r>
            <a:endParaRPr lang="en-US" sz="2800" dirty="0">
              <a:sym typeface="Corbel"/>
            </a:endParaRPr>
          </a:p>
          <a:p>
            <a:pPr marL="268288" marR="0" lvl="0" indent="-268288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ea typeface="Corbel"/>
                <a:cs typeface="Corbel"/>
                <a:sym typeface="Corbel"/>
              </a:rPr>
              <a:t>Types of substance use: unknown</a:t>
            </a:r>
            <a:endParaRPr lang="en-US" sz="2800" dirty="0">
              <a:sym typeface="Corbel"/>
            </a:endParaRPr>
          </a:p>
          <a:p>
            <a:pPr marL="268288" marR="0" lvl="0" indent="-268288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800" dirty="0">
                <a:ea typeface="Corbel"/>
                <a:cs typeface="Corbel"/>
                <a:sym typeface="Corbel"/>
              </a:rPr>
              <a:t>Product source: bought online</a:t>
            </a:r>
            <a:endParaRPr sz="28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800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33" name="Google Shape;133;p3"/>
          <p:cNvSpPr txBox="1"/>
          <p:nvPr/>
        </p:nvSpPr>
        <p:spPr>
          <a:xfrm>
            <a:off x="3597275" y="5560282"/>
            <a:ext cx="7430943" cy="10833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Question 1: How do you classify these 2 cases? Cluster or sporadic?</a:t>
            </a:r>
            <a:endParaRPr sz="2800" b="1" dirty="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9" name="Google Shape;146;p5">
            <a:extLst>
              <a:ext uri="{FF2B5EF4-FFF2-40B4-BE49-F238E27FC236}">
                <a16:creationId xmlns:a16="http://schemas.microsoft.com/office/drawing/2014/main" id="{03E19474-50FD-41C4-814D-7CC1CD95D2D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267" y="5190834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0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 b="1" dirty="0"/>
              <a:t>Planned notification</a:t>
            </a:r>
            <a:endParaRPr dirty="0"/>
          </a:p>
        </p:txBody>
      </p:sp>
      <p:sp>
        <p:nvSpPr>
          <p:cNvPr id="309" name="Google Shape;309;p20"/>
          <p:cNvSpPr txBox="1">
            <a:spLocks noGrp="1"/>
          </p:cNvSpPr>
          <p:nvPr>
            <p:ph type="body" idx="1"/>
          </p:nvPr>
        </p:nvSpPr>
        <p:spPr>
          <a:xfrm>
            <a:off x="4020721" y="810336"/>
            <a:ext cx="7315200" cy="4480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Algorithm</a:t>
            </a:r>
          </a:p>
          <a:p>
            <a:pPr lvl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Notification form</a:t>
            </a:r>
            <a:endParaRPr sz="3200" dirty="0">
              <a:solidFill>
                <a:schemeClr val="tx1"/>
              </a:solidFill>
            </a:endParaRPr>
          </a:p>
        </p:txBody>
      </p:sp>
      <p:sp>
        <p:nvSpPr>
          <p:cNvPr id="310" name="Google Shape;310;p20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20</a:t>
            </a:fld>
            <a:endParaRPr/>
          </a:p>
        </p:txBody>
      </p:sp>
      <p:pic>
        <p:nvPicPr>
          <p:cNvPr id="5" name="Google Shape;286;p17">
            <a:extLst>
              <a:ext uri="{FF2B5EF4-FFF2-40B4-BE49-F238E27FC236}">
                <a16:creationId xmlns:a16="http://schemas.microsoft.com/office/drawing/2014/main" id="{9901A14C-A796-4F92-93D0-1867675E55C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65010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618439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2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 b="1" dirty="0"/>
              <a:t>Take Home Messages</a:t>
            </a:r>
            <a:endParaRPr b="1" dirty="0"/>
          </a:p>
        </p:txBody>
      </p:sp>
      <p:sp>
        <p:nvSpPr>
          <p:cNvPr id="324" name="Google Shape;324;p22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2500" lnSpcReduction="20000"/>
          </a:bodyPr>
          <a:lstStyle/>
          <a:p>
            <a: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endParaRPr lang="en-US" sz="3200" dirty="0">
              <a:solidFill>
                <a:schemeClr val="tx1"/>
              </a:solidFill>
            </a:endParaRPr>
          </a:p>
          <a:p>
            <a:pPr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EVALI is a new entity &amp; with an increasing trend of e-cig use, there is a need to report EVALI cases  for surveillance purpose.</a:t>
            </a: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2200" dirty="0">
              <a:solidFill>
                <a:schemeClr val="tx1"/>
              </a:solidFill>
            </a:endParaRPr>
          </a:p>
          <a:p>
            <a:pPr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Chemical profiling is important for </a:t>
            </a:r>
            <a:r>
              <a:rPr lang="en-US" sz="3200" b="1" dirty="0">
                <a:solidFill>
                  <a:schemeClr val="tx1"/>
                </a:solidFill>
              </a:rPr>
              <a:t>ongoing surveillance of the potential toxicants </a:t>
            </a:r>
            <a:r>
              <a:rPr lang="en-US" sz="3200" dirty="0">
                <a:solidFill>
                  <a:schemeClr val="tx1"/>
                </a:solidFill>
              </a:rPr>
              <a:t>that can be associated with EVALI.  </a:t>
            </a:r>
          </a:p>
          <a:p>
            <a:pPr marL="0" lvl="0" indent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endParaRPr sz="2200" dirty="0">
              <a:solidFill>
                <a:schemeClr val="tx1"/>
              </a:solidFill>
            </a:endParaRPr>
          </a:p>
          <a:p>
            <a:pPr lvl="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SzPts val="2800"/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1"/>
                </a:solidFill>
              </a:rPr>
              <a:t>The surveillance data can be used to plan for policy making &amp; guidance in clinical management.</a:t>
            </a:r>
            <a:endParaRPr sz="3200" dirty="0">
              <a:solidFill>
                <a:schemeClr val="tx1"/>
              </a:solidFill>
            </a:endParaRPr>
          </a:p>
          <a:p>
            <a:pPr marL="182880" lvl="0" indent="-5079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endParaRPr sz="2800" dirty="0"/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None/>
            </a:pPr>
            <a:endParaRPr sz="2800" dirty="0"/>
          </a:p>
        </p:txBody>
      </p:sp>
      <p:sp>
        <p:nvSpPr>
          <p:cNvPr id="325" name="Google Shape;325;p22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21</a:t>
            </a:fld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B05BF0-80C6-4C99-A9B9-4D7B1DACB4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850D16-4B03-4FCA-BE60-DC75E3532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Thank you</a:t>
            </a:r>
            <a:endParaRPr lang="en-MY" b="1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F14E19-8D0A-4A03-99F0-B12C7104C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8C74FAD-1283-4D96-97DF-B0634CDEF4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9733" y="5237018"/>
            <a:ext cx="1050767" cy="16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373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4"/>
          <p:cNvGraphicFramePr/>
          <p:nvPr>
            <p:extLst>
              <p:ext uri="{D42A27DB-BD31-4B8C-83A1-F6EECF244321}">
                <p14:modId xmlns:p14="http://schemas.microsoft.com/office/powerpoint/2010/main" val="2154785484"/>
              </p:ext>
            </p:extLst>
          </p:nvPr>
        </p:nvGraphicFramePr>
        <p:xfrm>
          <a:off x="0" y="738915"/>
          <a:ext cx="11818374" cy="6115791"/>
        </p:xfrm>
        <a:graphic>
          <a:graphicData uri="http://schemas.openxmlformats.org/drawingml/2006/table">
            <a:tbl>
              <a:tblPr firstRow="1" firstCol="1" bandRow="1">
                <a:noFill/>
              </a:tblPr>
              <a:tblGrid>
                <a:gridCol w="34412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5532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217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12416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KLASIFIKASI KES</a:t>
                      </a:r>
                      <a:endParaRPr sz="2400" b="1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/>
                </a:tc>
                <a:tc>
                  <a:txBody>
                    <a:bodyPr/>
                    <a:lstStyle/>
                    <a:p>
                      <a:pPr marL="45720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SPORADIK</a:t>
                      </a:r>
                      <a:endParaRPr sz="2400" b="1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/>
                </a:tc>
                <a:tc>
                  <a:txBody>
                    <a:bodyPr/>
                    <a:lstStyle/>
                    <a:p>
                      <a:pPr marL="457200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KLUSTER</a:t>
                      </a:r>
                      <a:endParaRPr sz="2400" b="1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3937">
                <a:tc rowSpan="4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Bilangan</a:t>
                      </a:r>
                      <a:r>
                        <a:rPr lang="en-US" sz="24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kes</a:t>
                      </a:r>
                      <a:endParaRPr sz="240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/>
                </a:tc>
                <a:tc rowSpan="4">
                  <a:txBody>
                    <a:bodyPr/>
                    <a:lstStyle/>
                    <a:p>
                      <a:pPr marL="334963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8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Satu </a:t>
                      </a:r>
                      <a:r>
                        <a:rPr lang="en-US" sz="28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kes</a:t>
                      </a:r>
                      <a:r>
                        <a:rPr lang="en-US" sz="28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8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disahkan</a:t>
                      </a:r>
                      <a:r>
                        <a:rPr lang="en-US" sz="28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EVALI</a:t>
                      </a:r>
                      <a:endParaRPr sz="280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/>
                </a:tc>
                <a:tc>
                  <a:txBody>
                    <a:bodyPr/>
                    <a:lstStyle/>
                    <a:p>
                      <a:pPr marL="179388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2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atau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lebih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kes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disahkan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EVALI;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atau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354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1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kes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disahkan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dan 1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kes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berkemungkinan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;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atau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2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kes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berkemungkinan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41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9388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>
                          <a:solidFill>
                            <a:schemeClr val="dk1"/>
                          </a:solidFill>
                          <a:latin typeface="+mn-lt"/>
                          <a:ea typeface="Calibri"/>
                          <a:cs typeface="Calibri"/>
                          <a:sym typeface="Calibri"/>
                        </a:rPr>
                        <a:t>DAN</a:t>
                      </a:r>
                      <a:endParaRPr sz="2000" dirty="0">
                        <a:latin typeface="+mn-lt"/>
                      </a:endParaRPr>
                    </a:p>
                  </a:txBody>
                  <a:tcPr marL="61000" marR="6100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47383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Hubungan</a:t>
                      </a:r>
                      <a:r>
                        <a:rPr lang="en-US" sz="24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epidemiologi</a:t>
                      </a:r>
                      <a:endParaRPr sz="240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 </a:t>
                      </a:r>
                      <a:endParaRPr sz="200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261938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Mempunyai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hubungan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epidemiologi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penggunaan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produk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merokok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dari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jenama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 dan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kelompok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yang </a:t>
                      </a:r>
                      <a:r>
                        <a:rPr lang="en-US" sz="20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sama</a:t>
                      </a: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(batch)</a:t>
                      </a:r>
                      <a:endParaRPr sz="2000" dirty="0">
                        <a:latin typeface="+mn-lt"/>
                      </a:endParaRPr>
                    </a:p>
                    <a:p>
                      <a:pPr marL="261938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 </a:t>
                      </a:r>
                      <a:endParaRPr sz="2000" dirty="0">
                        <a:latin typeface="+mn-lt"/>
                      </a:endParaRPr>
                    </a:p>
                  </a:txBody>
                  <a:tcPr marL="61000" marR="6100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71744">
                <a:tc>
                  <a:txBody>
                    <a:bodyPr/>
                    <a:lstStyle/>
                    <a:p>
                      <a:pPr marL="92075" marR="0" lvl="0" indent="-92075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400" u="none" strike="noStrike" cap="none" dirty="0" err="1">
                          <a:solidFill>
                            <a:schemeClr val="dk1"/>
                          </a:solidFill>
                          <a:latin typeface="+mn-lt"/>
                        </a:rPr>
                        <a:t>Tempoh</a:t>
                      </a:r>
                      <a:r>
                        <a:rPr lang="en-US" sz="2400" u="none" strike="noStrike" cap="none" dirty="0">
                          <a:solidFill>
                            <a:schemeClr val="dk1"/>
                          </a:solidFill>
                          <a:latin typeface="+mn-lt"/>
                        </a:rPr>
                        <a:t> masa</a:t>
                      </a:r>
                      <a:endParaRPr sz="2400" u="none" strike="noStrike" cap="none" dirty="0">
                        <a:solidFill>
                          <a:schemeClr val="dk1"/>
                        </a:solidFill>
                        <a:latin typeface="+mn-lt"/>
                      </a:endParaRPr>
                    </a:p>
                    <a:p>
                      <a:pPr marL="457200" marR="0" lvl="0" indent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/>
                </a:tc>
                <a:tc>
                  <a:txBody>
                    <a:bodyPr/>
                    <a:lstStyle/>
                    <a:p>
                      <a:pPr marL="457200" marR="0" lvl="0" indent="0" algn="just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 dirty="0">
                        <a:solidFill>
                          <a:schemeClr val="dk1"/>
                        </a:solidFill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1000" marR="61000" marT="0" marB="0" anchor="ctr">
                    <a:solidFill>
                      <a:srgbClr val="7F7F7F"/>
                    </a:solidFill>
                  </a:tcPr>
                </a:tc>
                <a:tc>
                  <a:txBody>
                    <a:bodyPr/>
                    <a:lstStyle/>
                    <a:p>
                      <a:pPr marL="261938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i="0" u="none" strike="noStrike" cap="none" dirty="0">
                          <a:latin typeface="+mn-lt"/>
                        </a:rPr>
                        <a:t>*</a:t>
                      </a:r>
                      <a:r>
                        <a:rPr lang="en-US" sz="2000" i="0" u="none" strike="noStrike" cap="none" dirty="0" err="1">
                          <a:latin typeface="+mn-lt"/>
                        </a:rPr>
                        <a:t>Tidak</a:t>
                      </a:r>
                      <a:r>
                        <a:rPr lang="en-US" sz="2000" i="0" u="none" strike="noStrike" cap="none" dirty="0">
                          <a:latin typeface="+mn-lt"/>
                        </a:rPr>
                        <a:t> </a:t>
                      </a:r>
                      <a:r>
                        <a:rPr lang="en-US" sz="2000" i="0" u="none" strike="noStrike" cap="none" dirty="0" err="1">
                          <a:latin typeface="+mn-lt"/>
                        </a:rPr>
                        <a:t>ditetapkan</a:t>
                      </a:r>
                      <a:r>
                        <a:rPr lang="en-US" sz="2000" i="0" u="none" strike="noStrike" cap="none" dirty="0">
                          <a:latin typeface="+mn-lt"/>
                        </a:rPr>
                        <a:t> kerana </a:t>
                      </a:r>
                      <a:r>
                        <a:rPr lang="en-US" sz="2000" i="0" u="none" strike="noStrike" cap="none" dirty="0" err="1">
                          <a:latin typeface="+mn-lt"/>
                        </a:rPr>
                        <a:t>bergantung</a:t>
                      </a:r>
                      <a:r>
                        <a:rPr lang="en-US" sz="2000" i="0" u="none" strike="noStrike" cap="none" dirty="0">
                          <a:latin typeface="+mn-lt"/>
                        </a:rPr>
                        <a:t> pada </a:t>
                      </a:r>
                      <a:r>
                        <a:rPr lang="en-US" sz="2000" i="1" u="none" strike="noStrike" cap="none" dirty="0">
                          <a:latin typeface="+mn-lt"/>
                        </a:rPr>
                        <a:t>availability </a:t>
                      </a:r>
                      <a:r>
                        <a:rPr lang="en-US" sz="2000" i="0" u="none" strike="noStrike" cap="none" dirty="0" err="1">
                          <a:latin typeface="+mn-lt"/>
                        </a:rPr>
                        <a:t>kelompok</a:t>
                      </a:r>
                      <a:r>
                        <a:rPr lang="en-US" sz="2000" i="0" u="none" strike="noStrike" cap="none" dirty="0">
                          <a:latin typeface="+mn-lt"/>
                        </a:rPr>
                        <a:t> </a:t>
                      </a:r>
                      <a:r>
                        <a:rPr lang="en-US" sz="2000" i="0" u="none" strike="noStrike" cap="none" dirty="0" err="1">
                          <a:latin typeface="+mn-lt"/>
                        </a:rPr>
                        <a:t>produk</a:t>
                      </a:r>
                      <a:r>
                        <a:rPr lang="en-US" sz="2000" i="0" u="none" strike="noStrike" cap="none" dirty="0">
                          <a:latin typeface="+mn-lt"/>
                        </a:rPr>
                        <a:t> yang </a:t>
                      </a:r>
                      <a:r>
                        <a:rPr lang="en-US" sz="2000" i="0" u="none" strike="noStrike" cap="none" dirty="0" err="1">
                          <a:latin typeface="+mn-lt"/>
                        </a:rPr>
                        <a:t>sama</a:t>
                      </a:r>
                      <a:r>
                        <a:rPr lang="en-US" sz="2000" i="0" u="none" strike="noStrike" cap="none" dirty="0">
                          <a:latin typeface="+mn-lt"/>
                        </a:rPr>
                        <a:t>  (batch) </a:t>
                      </a:r>
                      <a:r>
                        <a:rPr lang="en-US" sz="2000" i="0" u="none" strike="noStrike" cap="none" dirty="0" err="1">
                          <a:latin typeface="+mn-lt"/>
                        </a:rPr>
                        <a:t>selagi</a:t>
                      </a:r>
                      <a:r>
                        <a:rPr lang="en-US" sz="2000" i="0" u="none" strike="noStrike" cap="none" dirty="0">
                          <a:latin typeface="+mn-lt"/>
                        </a:rPr>
                        <a:t> mana </a:t>
                      </a:r>
                      <a:r>
                        <a:rPr lang="en-US" sz="2000" i="0" u="none" strike="noStrike" cap="none" dirty="0" err="1">
                          <a:latin typeface="+mn-lt"/>
                        </a:rPr>
                        <a:t>berada</a:t>
                      </a:r>
                      <a:r>
                        <a:rPr lang="en-US" sz="2000" i="0" u="none" strike="noStrike" cap="none" dirty="0">
                          <a:latin typeface="+mn-lt"/>
                        </a:rPr>
                        <a:t> di </a:t>
                      </a:r>
                      <a:r>
                        <a:rPr lang="en-US" sz="2000" i="0" u="none" strike="noStrike" cap="none" dirty="0" err="1">
                          <a:latin typeface="+mn-lt"/>
                        </a:rPr>
                        <a:t>pasaran</a:t>
                      </a:r>
                      <a:r>
                        <a:rPr lang="en-US" sz="2000" i="0" u="none" strike="noStrike" cap="none" dirty="0">
                          <a:latin typeface="+mn-lt"/>
                        </a:rPr>
                        <a:t>.</a:t>
                      </a:r>
                      <a:endParaRPr sz="2000" i="0" u="none" strike="noStrike" cap="none" dirty="0">
                        <a:latin typeface="+mn-lt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261938" marR="0" lvl="0" indent="0" algn="ctr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u="none" strike="noStrike" cap="none" dirty="0">
                        <a:solidFill>
                          <a:schemeClr val="dk1"/>
                        </a:solidFill>
                        <a:latin typeface="+mn-lt"/>
                      </a:endParaRPr>
                    </a:p>
                  </a:txBody>
                  <a:tcPr marL="61000" marR="6100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Google Shape;128;p3">
            <a:extLst>
              <a:ext uri="{FF2B5EF4-FFF2-40B4-BE49-F238E27FC236}">
                <a16:creationId xmlns:a16="http://schemas.microsoft.com/office/drawing/2014/main" id="{8B5EE2DE-5E46-45E4-BC7A-83353015D686}"/>
              </a:ext>
            </a:extLst>
          </p:cNvPr>
          <p:cNvSpPr txBox="1">
            <a:spLocks/>
          </p:cNvSpPr>
          <p:nvPr/>
        </p:nvSpPr>
        <p:spPr>
          <a:xfrm>
            <a:off x="4630966" y="33953"/>
            <a:ext cx="2947482" cy="704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rgbClr val="FFFFFF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tx1"/>
                </a:solidFill>
              </a:rPr>
              <a:t>Answer 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372CA9B-F0D3-44F0-AE6F-1419B602F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21190" y="5979220"/>
            <a:ext cx="570810" cy="8787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8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 b="1" dirty="0"/>
              <a:t>Notification</a:t>
            </a:r>
            <a:endParaRPr b="1" dirty="0"/>
          </a:p>
        </p:txBody>
      </p:sp>
      <p:sp>
        <p:nvSpPr>
          <p:cNvPr id="203" name="Google Shape;203;p8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sz="32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r>
              <a:rPr lang="en-US" sz="3200" b="1" dirty="0">
                <a:solidFill>
                  <a:schemeClr val="dk1"/>
                </a:solidFill>
              </a:rPr>
              <a:t>Question 2: When to collect sample (vape &amp; e-liquid) &amp; how?</a:t>
            </a:r>
            <a:endParaRPr sz="3200" dirty="0">
              <a:solidFill>
                <a:schemeClr val="dk1"/>
              </a:solidFill>
            </a:endParaRPr>
          </a:p>
        </p:txBody>
      </p:sp>
      <p:sp>
        <p:nvSpPr>
          <p:cNvPr id="204" name="Google Shape;204;p8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4</a:t>
            </a:fld>
            <a:endParaRPr/>
          </a:p>
        </p:txBody>
      </p:sp>
      <p:pic>
        <p:nvPicPr>
          <p:cNvPr id="205" name="Google Shape;205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9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orbel"/>
              <a:buNone/>
            </a:pPr>
            <a:r>
              <a:rPr lang="en-US" b="1" dirty="0">
                <a:solidFill>
                  <a:schemeClr val="bg1"/>
                </a:solidFill>
              </a:rPr>
              <a:t>Answer 2.</a:t>
            </a:r>
            <a:br>
              <a:rPr lang="en-US" b="1" dirty="0">
                <a:solidFill>
                  <a:schemeClr val="bg1"/>
                </a:solidFill>
              </a:rPr>
            </a:br>
            <a:r>
              <a:rPr lang="en-US" b="1" dirty="0">
                <a:solidFill>
                  <a:schemeClr val="bg1"/>
                </a:solidFill>
              </a:rPr>
              <a:t>Sample collection 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211" name="Google Shape;211;p9"/>
          <p:cNvSpPr txBox="1"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288925" lvl="0" indent="-30956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Sample must be collected from all the notified cases.</a:t>
            </a:r>
          </a:p>
          <a:p>
            <a:pPr marL="288925" lvl="0" indent="-309563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200"/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chemeClr val="tx1"/>
                </a:solidFill>
              </a:rPr>
              <a:t>Sample taken by </a:t>
            </a:r>
            <a:r>
              <a:rPr lang="en-US" sz="3200" b="1" dirty="0" err="1">
                <a:solidFill>
                  <a:schemeClr val="tx1"/>
                </a:solidFill>
              </a:rPr>
              <a:t>Pegawai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3200" b="1" dirty="0" err="1">
                <a:solidFill>
                  <a:schemeClr val="tx1"/>
                </a:solidFill>
              </a:rPr>
              <a:t>diberi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3200" b="1" dirty="0" err="1">
                <a:solidFill>
                  <a:schemeClr val="tx1"/>
                </a:solidFill>
              </a:rPr>
              <a:t>kuasa</a:t>
            </a:r>
            <a:r>
              <a:rPr lang="en-US" sz="3200" b="1" dirty="0">
                <a:solidFill>
                  <a:schemeClr val="tx1"/>
                </a:solidFill>
              </a:rPr>
              <a:t> (PDK).</a:t>
            </a:r>
            <a:endParaRPr dirty="0">
              <a:solidFill>
                <a:schemeClr val="tx1"/>
              </a:solidFill>
            </a:endParaRPr>
          </a:p>
          <a:p>
            <a:pPr marL="182880" lvl="0" indent="0" algn="l" rtl="0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</a:pPr>
            <a:endParaRPr sz="3200" b="1" dirty="0"/>
          </a:p>
        </p:txBody>
      </p:sp>
      <p:sp>
        <p:nvSpPr>
          <p:cNvPr id="212" name="Google Shape;212;p9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5</a:t>
            </a:fld>
            <a:endParaRPr/>
          </a:p>
        </p:txBody>
      </p:sp>
      <p:pic>
        <p:nvPicPr>
          <p:cNvPr id="5" name="Google Shape;205;p8">
            <a:extLst>
              <a:ext uri="{FF2B5EF4-FFF2-40B4-BE49-F238E27FC236}">
                <a16:creationId xmlns:a16="http://schemas.microsoft.com/office/drawing/2014/main" id="{4BE173A6-CDDA-4148-8B90-7073F246FA5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6</a:t>
            </a:fld>
            <a:endParaRPr/>
          </a:p>
        </p:txBody>
      </p:sp>
      <p:graphicFrame>
        <p:nvGraphicFramePr>
          <p:cNvPr id="221" name="Google Shape;221;p10"/>
          <p:cNvGraphicFramePr/>
          <p:nvPr>
            <p:extLst>
              <p:ext uri="{D42A27DB-BD31-4B8C-83A1-F6EECF244321}">
                <p14:modId xmlns:p14="http://schemas.microsoft.com/office/powerpoint/2010/main" val="1634319718"/>
              </p:ext>
            </p:extLst>
          </p:nvPr>
        </p:nvGraphicFramePr>
        <p:xfrm>
          <a:off x="3868738" y="536324"/>
          <a:ext cx="7315200" cy="5527865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57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4726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/>
                        <a:t>TYPE OF SAMPLE</a:t>
                      </a:r>
                      <a:endParaRPr sz="2400" b="1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dirty="0"/>
                        <a:t>EXAMPLE</a:t>
                      </a:r>
                      <a:endParaRPr sz="2400" b="1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4512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 err="1"/>
                        <a:t>Cecair</a:t>
                      </a:r>
                      <a:r>
                        <a:rPr lang="en-US" sz="2000" b="1" dirty="0"/>
                        <a:t>/Gel </a:t>
                      </a:r>
                      <a:r>
                        <a:rPr lang="en-US" sz="2000" b="1" dirty="0" err="1"/>
                        <a:t>Rokok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Elektronik</a:t>
                      </a:r>
                      <a:r>
                        <a:rPr lang="en-US" sz="2000" b="1" dirty="0"/>
                        <a:t> </a:t>
                      </a:r>
                      <a:endParaRPr sz="2000" dirty="0"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⮚"/>
                      </a:pPr>
                      <a:r>
                        <a:rPr lang="en-US" sz="2000" dirty="0" err="1"/>
                        <a:t>Sampel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baki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cecair</a:t>
                      </a:r>
                      <a:r>
                        <a:rPr lang="en-US" sz="2000" dirty="0"/>
                        <a:t>/gel </a:t>
                      </a:r>
                      <a:r>
                        <a:rPr lang="en-US" sz="2000" dirty="0" err="1"/>
                        <a:t>rokok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elektronik</a:t>
                      </a:r>
                      <a:r>
                        <a:rPr lang="en-US" sz="2000" dirty="0"/>
                        <a:t> yang </a:t>
                      </a:r>
                      <a:r>
                        <a:rPr lang="en-US" sz="2000" dirty="0" err="1"/>
                        <a:t>disyaki</a:t>
                      </a:r>
                      <a:endParaRPr sz="2000" dirty="0"/>
                    </a:p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None/>
                      </a:pPr>
                      <a:r>
                        <a:rPr lang="en-US" sz="2000" dirty="0"/>
                        <a:t>                     DAN </a:t>
                      </a:r>
                      <a:endParaRPr sz="2000" dirty="0"/>
                    </a:p>
                    <a:p>
                      <a:pPr marL="342900" marR="0" lvl="0" indent="-34290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⮚"/>
                      </a:pPr>
                      <a:r>
                        <a:rPr lang="en-US" sz="2000" dirty="0" err="1"/>
                        <a:t>Sampel</a:t>
                      </a:r>
                      <a:r>
                        <a:rPr lang="en-US" sz="2000" dirty="0"/>
                        <a:t> </a:t>
                      </a:r>
                      <a:r>
                        <a:rPr lang="en-US" sz="2000" i="1" dirty="0"/>
                        <a:t>Proxy</a:t>
                      </a:r>
                      <a:r>
                        <a:rPr lang="en-US" sz="2000" dirty="0"/>
                        <a:t> (</a:t>
                      </a:r>
                      <a:r>
                        <a:rPr lang="en-US" sz="2000" dirty="0" err="1"/>
                        <a:t>dari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pasaran</a:t>
                      </a:r>
                      <a:r>
                        <a:rPr lang="en-US" sz="2000" dirty="0"/>
                        <a:t>)</a:t>
                      </a:r>
                      <a:endParaRPr sz="20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2800" marR="6280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58627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/>
                        <a:t>Pod/</a:t>
                      </a:r>
                      <a:r>
                        <a:rPr lang="en-US" sz="2000" b="1" dirty="0" err="1"/>
                        <a:t>Katrij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pakai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buang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Rokok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b="1" dirty="0" err="1"/>
                        <a:t>Elektronik</a:t>
                      </a:r>
                      <a:r>
                        <a:rPr lang="en-US" sz="2000" b="1" dirty="0"/>
                        <a:t> </a:t>
                      </a:r>
                      <a:endParaRPr sz="2000" dirty="0"/>
                    </a:p>
                    <a:p>
                      <a:pPr marL="342900" marR="0" lvl="0" indent="-342900" algn="l" rtl="0"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⮚"/>
                      </a:pPr>
                      <a:r>
                        <a:rPr lang="en-US" sz="2000" dirty="0"/>
                        <a:t>Pod/</a:t>
                      </a:r>
                      <a:r>
                        <a:rPr lang="en-US" sz="2000" dirty="0" err="1"/>
                        <a:t>Katrij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pakai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buang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Rokok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Elektronik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disyaki</a:t>
                      </a:r>
                      <a:endParaRPr sz="2000" dirty="0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None/>
                      </a:pPr>
                      <a:r>
                        <a:rPr lang="en-US" sz="2000" dirty="0"/>
                        <a:t>DAN</a:t>
                      </a:r>
                      <a:endParaRPr sz="2000" dirty="0"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Noto Sans Symbols"/>
                        <a:buChar char="⮚"/>
                      </a:pPr>
                      <a:r>
                        <a:rPr lang="en-US" sz="2000" dirty="0"/>
                        <a:t>Pod/</a:t>
                      </a:r>
                      <a:r>
                        <a:rPr lang="en-US" sz="2000" dirty="0" err="1"/>
                        <a:t>Katrij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pakai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buang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Rokok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Elektronik</a:t>
                      </a:r>
                      <a:r>
                        <a:rPr lang="en-US" sz="2000" dirty="0"/>
                        <a:t>  </a:t>
                      </a:r>
                      <a:r>
                        <a:rPr lang="en-US" sz="2000" i="1" dirty="0"/>
                        <a:t>Proxy </a:t>
                      </a:r>
                      <a:r>
                        <a:rPr lang="en-US" sz="2000" dirty="0"/>
                        <a:t>(</a:t>
                      </a:r>
                      <a:r>
                        <a:rPr lang="en-US" sz="2000" dirty="0" err="1"/>
                        <a:t>dari</a:t>
                      </a:r>
                      <a:r>
                        <a:rPr lang="en-US" sz="2000" dirty="0"/>
                        <a:t> </a:t>
                      </a:r>
                      <a:r>
                        <a:rPr lang="en-US" sz="2000" dirty="0" err="1"/>
                        <a:t>pasaran</a:t>
                      </a:r>
                      <a:r>
                        <a:rPr lang="en-US" sz="2000" dirty="0"/>
                        <a:t>)</a:t>
                      </a:r>
                      <a:endParaRPr sz="20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2800" marR="6280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22" name="Google Shape;222;p10"/>
          <p:cNvSpPr txBox="1"/>
          <p:nvPr/>
        </p:nvSpPr>
        <p:spPr>
          <a:xfrm>
            <a:off x="3868737" y="6107172"/>
            <a:ext cx="755043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Sample quantity: Preferable</a:t>
            </a:r>
            <a:r>
              <a:rPr lang="en-US" sz="2000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 5 ml </a:t>
            </a:r>
            <a:endParaRPr sz="2000"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i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*</a:t>
            </a:r>
            <a:r>
              <a:rPr lang="en-US" sz="2000" i="1" dirty="0" err="1">
                <a:solidFill>
                  <a:schemeClr val="dk1"/>
                </a:solidFill>
                <a:ea typeface="Corbel"/>
                <a:cs typeface="Corbel"/>
                <a:sym typeface="Corbel"/>
              </a:rPr>
              <a:t>sekiranya</a:t>
            </a:r>
            <a:r>
              <a:rPr lang="en-US" sz="2000" i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 </a:t>
            </a:r>
            <a:r>
              <a:rPr lang="en-US" sz="2000" i="1" dirty="0" err="1">
                <a:solidFill>
                  <a:schemeClr val="dk1"/>
                </a:solidFill>
                <a:ea typeface="Corbel"/>
                <a:cs typeface="Corbel"/>
                <a:sym typeface="Corbel"/>
              </a:rPr>
              <a:t>kuantiti</a:t>
            </a:r>
            <a:r>
              <a:rPr lang="en-US" sz="2000" i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 </a:t>
            </a:r>
            <a:r>
              <a:rPr lang="en-US" sz="2000" i="1" dirty="0" err="1">
                <a:solidFill>
                  <a:schemeClr val="dk1"/>
                </a:solidFill>
                <a:ea typeface="Corbel"/>
                <a:cs typeface="Corbel"/>
                <a:sym typeface="Corbel"/>
              </a:rPr>
              <a:t>tidak</a:t>
            </a:r>
            <a:r>
              <a:rPr lang="en-US" sz="2000" i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 </a:t>
            </a:r>
            <a:r>
              <a:rPr lang="en-US" sz="2000" i="1" dirty="0" err="1">
                <a:solidFill>
                  <a:schemeClr val="dk1"/>
                </a:solidFill>
                <a:ea typeface="Corbel"/>
                <a:cs typeface="Corbel"/>
                <a:sym typeface="Corbel"/>
              </a:rPr>
              <a:t>mencukupi</a:t>
            </a:r>
            <a:r>
              <a:rPr lang="en-US" sz="2000" i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, </a:t>
            </a:r>
            <a:r>
              <a:rPr lang="en-US" sz="2000" i="1" dirty="0" err="1">
                <a:solidFill>
                  <a:schemeClr val="dk1"/>
                </a:solidFill>
                <a:ea typeface="Corbel"/>
                <a:cs typeface="Corbel"/>
                <a:sym typeface="Corbel"/>
              </a:rPr>
              <a:t>semua</a:t>
            </a:r>
            <a:r>
              <a:rPr lang="en-US" sz="2000" i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 </a:t>
            </a:r>
            <a:r>
              <a:rPr lang="en-US" sz="2000" i="1" dirty="0" err="1">
                <a:solidFill>
                  <a:schemeClr val="dk1"/>
                </a:solidFill>
                <a:ea typeface="Corbel"/>
                <a:cs typeface="Corbel"/>
                <a:sym typeface="Corbel"/>
              </a:rPr>
              <a:t>kuantiti</a:t>
            </a:r>
            <a:r>
              <a:rPr lang="en-US" sz="2000" i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 </a:t>
            </a:r>
            <a:r>
              <a:rPr lang="en-US" sz="2000" i="1" dirty="0" err="1">
                <a:solidFill>
                  <a:schemeClr val="dk1"/>
                </a:solidFill>
                <a:ea typeface="Corbel"/>
                <a:cs typeface="Corbel"/>
                <a:sym typeface="Corbel"/>
              </a:rPr>
              <a:t>diambil</a:t>
            </a:r>
            <a:endParaRPr sz="2000" i="1" dirty="0">
              <a:solidFill>
                <a:schemeClr val="dk1"/>
              </a:solidFill>
              <a:ea typeface="Calibri"/>
              <a:cs typeface="Calibri"/>
              <a:sym typeface="Calibri"/>
            </a:endParaRPr>
          </a:p>
        </p:txBody>
      </p:sp>
      <p:pic>
        <p:nvPicPr>
          <p:cNvPr id="223" name="Google Shape;223;p10"/>
          <p:cNvPicPr preferRelativeResize="0"/>
          <p:nvPr/>
        </p:nvPicPr>
        <p:blipFill rotWithShape="1">
          <a:blip r:embed="rId3">
            <a:alphaModFix/>
          </a:blip>
          <a:srcRect l="75355" t="51285" r="6547" b="2949"/>
          <a:stretch/>
        </p:blipFill>
        <p:spPr>
          <a:xfrm>
            <a:off x="10394055" y="1278194"/>
            <a:ext cx="352603" cy="171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10"/>
          <p:cNvPicPr preferRelativeResize="0"/>
          <p:nvPr/>
        </p:nvPicPr>
        <p:blipFill rotWithShape="1">
          <a:blip r:embed="rId3">
            <a:alphaModFix/>
          </a:blip>
          <a:srcRect l="6274" t="3049" r="6233" b="51910"/>
          <a:stretch/>
        </p:blipFill>
        <p:spPr>
          <a:xfrm>
            <a:off x="7993626" y="1278194"/>
            <a:ext cx="1732092" cy="1710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10"/>
          <p:cNvPicPr preferRelativeResize="0"/>
          <p:nvPr/>
        </p:nvPicPr>
        <p:blipFill rotWithShape="1">
          <a:blip r:embed="rId4">
            <a:alphaModFix/>
          </a:blip>
          <a:srcRect l="28658" t="8650" r="38233" b="6540"/>
          <a:stretch/>
        </p:blipFill>
        <p:spPr>
          <a:xfrm>
            <a:off x="7905134" y="3844413"/>
            <a:ext cx="747253" cy="20674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1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83634" y="3541654"/>
            <a:ext cx="1654794" cy="234250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8DC530F-ACCA-40FB-841E-ED5164F58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MY" b="1" dirty="0"/>
              <a:t>Answer 2. Sample collection</a:t>
            </a:r>
            <a:r>
              <a:rPr lang="en-MY" sz="2000" b="1" dirty="0"/>
              <a:t>-2</a:t>
            </a:r>
          </a:p>
        </p:txBody>
      </p:sp>
      <p:pic>
        <p:nvPicPr>
          <p:cNvPr id="13" name="Google Shape;146;p5">
            <a:extLst>
              <a:ext uri="{FF2B5EF4-FFF2-40B4-BE49-F238E27FC236}">
                <a16:creationId xmlns:a16="http://schemas.microsoft.com/office/drawing/2014/main" id="{64D30BA6-0C2B-40F2-B682-5933125D5492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3267" y="5190834"/>
            <a:ext cx="1050767" cy="161768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D47CA9-3A59-426F-9AA5-6168EBA59C0C}"/>
              </a:ext>
            </a:extLst>
          </p:cNvPr>
          <p:cNvSpPr txBox="1"/>
          <p:nvPr/>
        </p:nvSpPr>
        <p:spPr>
          <a:xfrm>
            <a:off x="9183634" y="1093528"/>
            <a:ext cx="1879777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OPEN SYSTEM</a:t>
            </a:r>
            <a:endParaRPr lang="en-MY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C8C024F-3331-4DCF-8733-F4FFA6789C9A}"/>
              </a:ext>
            </a:extLst>
          </p:cNvPr>
          <p:cNvSpPr txBox="1"/>
          <p:nvPr/>
        </p:nvSpPr>
        <p:spPr>
          <a:xfrm>
            <a:off x="7791961" y="3387140"/>
            <a:ext cx="1126049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CLOSED SYSTEM</a:t>
            </a:r>
            <a:endParaRPr lang="en-MY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1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 b="1" dirty="0"/>
              <a:t>Chemical Profiling</a:t>
            </a:r>
            <a:endParaRPr b="1" dirty="0"/>
          </a:p>
        </p:txBody>
      </p:sp>
      <p:sp>
        <p:nvSpPr>
          <p:cNvPr id="232" name="Google Shape;232;p11"/>
          <p:cNvSpPr txBox="1">
            <a:spLocks noGrp="1"/>
          </p:cNvSpPr>
          <p:nvPr>
            <p:ph type="body" idx="1"/>
          </p:nvPr>
        </p:nvSpPr>
        <p:spPr>
          <a:xfrm>
            <a:off x="3646053" y="2470728"/>
            <a:ext cx="7993625" cy="1118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 sz="3200" b="1" dirty="0">
                <a:solidFill>
                  <a:schemeClr val="dk1"/>
                </a:solidFill>
              </a:rPr>
              <a:t>Question 3: </a:t>
            </a:r>
            <a:r>
              <a:rPr lang="en-US" sz="3200" b="1" dirty="0">
                <a:solidFill>
                  <a:schemeClr val="dk1"/>
                </a:solidFill>
                <a:ea typeface="Corbel"/>
                <a:cs typeface="Corbel"/>
                <a:sym typeface="Corbel"/>
              </a:rPr>
              <a:t>What type of potential toxicants can be tested from vape/e-liquid sample?</a:t>
            </a:r>
            <a:endParaRPr sz="3200" b="1" dirty="0">
              <a:solidFill>
                <a:schemeClr val="dk1"/>
              </a:solidFill>
            </a:endParaRPr>
          </a:p>
        </p:txBody>
      </p:sp>
      <p:sp>
        <p:nvSpPr>
          <p:cNvPr id="233" name="Google Shape;233;p11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7</a:t>
            </a:fld>
            <a:endParaRPr/>
          </a:p>
        </p:txBody>
      </p:sp>
      <p:pic>
        <p:nvPicPr>
          <p:cNvPr id="6" name="Google Shape;205;p8">
            <a:extLst>
              <a:ext uri="{FF2B5EF4-FFF2-40B4-BE49-F238E27FC236}">
                <a16:creationId xmlns:a16="http://schemas.microsoft.com/office/drawing/2014/main" id="{EBBA5CFA-DCA0-4E15-B570-7B16798EA3B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2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 b="1" dirty="0"/>
              <a:t>Answer 3.</a:t>
            </a:r>
            <a:br>
              <a:rPr lang="en-US" b="1" dirty="0"/>
            </a:br>
            <a:r>
              <a:rPr lang="en-US" b="1" dirty="0"/>
              <a:t>Chemical Profiling</a:t>
            </a:r>
            <a:endParaRPr b="1" dirty="0"/>
          </a:p>
        </p:txBody>
      </p:sp>
      <p:sp>
        <p:nvSpPr>
          <p:cNvPr id="240" name="Google Shape;240;p12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8</a:t>
            </a:fld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D9B8AE-9E88-4AA1-AEC6-B48C2B9040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6" t="9972" r="1587"/>
          <a:stretch/>
        </p:blipFill>
        <p:spPr>
          <a:xfrm>
            <a:off x="3628103" y="3106994"/>
            <a:ext cx="7944465" cy="766235"/>
          </a:xfrm>
          <a:prstGeom prst="rect">
            <a:avLst/>
          </a:prstGeom>
        </p:spPr>
      </p:pic>
      <p:pic>
        <p:nvPicPr>
          <p:cNvPr id="8" name="Google Shape;205;p8">
            <a:extLst>
              <a:ext uri="{FF2B5EF4-FFF2-40B4-BE49-F238E27FC236}">
                <a16:creationId xmlns:a16="http://schemas.microsoft.com/office/drawing/2014/main" id="{6EB05187-03B3-424A-B17C-F1FDE0014D5B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13"/>
          <p:cNvSpPr txBox="1"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Corbel"/>
              <a:buNone/>
            </a:pPr>
            <a:r>
              <a:rPr lang="en-US" b="1"/>
              <a:t>Chemical Profiling</a:t>
            </a:r>
            <a:endParaRPr b="1"/>
          </a:p>
        </p:txBody>
      </p:sp>
      <p:sp>
        <p:nvSpPr>
          <p:cNvPr id="248" name="Google Shape;248;p13"/>
          <p:cNvSpPr txBox="1">
            <a:spLocks noGrp="1"/>
          </p:cNvSpPr>
          <p:nvPr>
            <p:ph type="sldNum" idx="12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9</a:t>
            </a:fld>
            <a:endParaRPr/>
          </a:p>
        </p:txBody>
      </p:sp>
      <p:sp>
        <p:nvSpPr>
          <p:cNvPr id="250" name="Google Shape;250;p13"/>
          <p:cNvSpPr txBox="1"/>
          <p:nvPr/>
        </p:nvSpPr>
        <p:spPr>
          <a:xfrm>
            <a:off x="3945456" y="2864995"/>
            <a:ext cx="7720071" cy="1118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Noto Sans Symbols"/>
              <a:buNone/>
            </a:pPr>
            <a:r>
              <a:rPr lang="en-US" sz="3200" b="1" dirty="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Question 4: How are these chemicals considered as potential toxicant?</a:t>
            </a:r>
            <a:endParaRPr sz="3200" b="1" dirty="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" name="Google Shape;205;p8">
            <a:extLst>
              <a:ext uri="{FF2B5EF4-FFF2-40B4-BE49-F238E27FC236}">
                <a16:creationId xmlns:a16="http://schemas.microsoft.com/office/drawing/2014/main" id="{57C7BE0A-FF6C-4716-A729-0FE23A62D66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69733" y="5237018"/>
            <a:ext cx="1050767" cy="16176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2606</TotalTime>
  <Words>1541</Words>
  <Application>Microsoft Office PowerPoint</Application>
  <PresentationFormat>Widescreen</PresentationFormat>
  <Paragraphs>165</Paragraphs>
  <Slides>22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Arial</vt:lpstr>
      <vt:lpstr>Calibri</vt:lpstr>
      <vt:lpstr>Corbel</vt:lpstr>
      <vt:lpstr>Helvetica</vt:lpstr>
      <vt:lpstr>Noto Sans Symbols</vt:lpstr>
      <vt:lpstr>Roboto</vt:lpstr>
      <vt:lpstr>Tahoma</vt:lpstr>
      <vt:lpstr>Wingdings</vt:lpstr>
      <vt:lpstr>Wingdings 2</vt:lpstr>
      <vt:lpstr>Frame</vt:lpstr>
      <vt:lpstr>Training of Core Trainers on  Clinical Practice Guidelines (CPG)  Management of E-Cigarette or Vaping Product Use-Associated Lung Injury (EVALI)</vt:lpstr>
      <vt:lpstr>Definition</vt:lpstr>
      <vt:lpstr>PowerPoint Presentation</vt:lpstr>
      <vt:lpstr>Notification</vt:lpstr>
      <vt:lpstr>Answer 2. Sample collection </vt:lpstr>
      <vt:lpstr>Answer 2. Sample collection-2</vt:lpstr>
      <vt:lpstr>Chemical Profiling</vt:lpstr>
      <vt:lpstr>Answer 3. Chemical Profiling</vt:lpstr>
      <vt:lpstr>Chemical Profiling</vt:lpstr>
      <vt:lpstr>Answer 4. Aetiology </vt:lpstr>
      <vt:lpstr>Answer 4. Aetiology-2</vt:lpstr>
      <vt:lpstr>Answer 4. Aetiology (PG &amp; VG)-3</vt:lpstr>
      <vt:lpstr>Answer 4. Aetiology (Flavoring Agent)-4</vt:lpstr>
      <vt:lpstr>Answer 4. Aetiology (Heavy Metal)-4</vt:lpstr>
      <vt:lpstr>Answer 4. Aetiology (THC &amp; VEA)-5 </vt:lpstr>
      <vt:lpstr>Answer 4. Aetiology (THC &amp; VEA)-5 </vt:lpstr>
      <vt:lpstr>Answer 4. Aetiology  (other chemicals)-6</vt:lpstr>
      <vt:lpstr>Potential Resource Implication </vt:lpstr>
      <vt:lpstr>Answer 5 </vt:lpstr>
      <vt:lpstr>Planned notification</vt:lpstr>
      <vt:lpstr>Take Home Messages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 of Core Trainers on  Clinical Practice Guidelines (CPG)  Management of E-Cigarette or Vaping Product Use-Associated Lung Injury (EVALI)</dc:title>
  <dc:creator>Mohd Aminuddin Mohd Yusof</dc:creator>
  <cp:lastModifiedBy>Sulastri Samsudin</cp:lastModifiedBy>
  <cp:revision>40</cp:revision>
  <dcterms:created xsi:type="dcterms:W3CDTF">2021-12-21T02:11:57Z</dcterms:created>
  <dcterms:modified xsi:type="dcterms:W3CDTF">2022-12-31T08:44:05Z</dcterms:modified>
</cp:coreProperties>
</file>